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Old Standard TT"/>
      <p:regular r:id="rId52"/>
      <p:bold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A445B6-DE02-46E0-B48B-534C4C76F288}">
  <a:tblStyle styleId="{97A445B6-DE02-46E0-B48B-534C4C76F2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OldStandardTT-bold.fntdata"/><Relationship Id="rId52" Type="http://schemas.openxmlformats.org/officeDocument/2006/relationships/font" Target="fonts/OldStandardTT-regular.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0" name="Shape 430"/>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4" name="Shape 444"/>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Relative Entropy of CAN ID 158 (CAN Message)</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Relative entropy for ID 158.</a:t>
            </a:r>
            <a:endParaRPr/>
          </a:p>
          <a:p>
            <a:pPr indent="0" lvl="0" marL="0" rtl="0">
              <a:spcBef>
                <a:spcPts val="0"/>
              </a:spcBef>
              <a:spcAft>
                <a:spcPts val="0"/>
              </a:spcAft>
              <a:buClr>
                <a:schemeClr val="dk1"/>
              </a:buClr>
              <a:buSzPts val="1100"/>
              <a:buFont typeface="Arial"/>
              <a:buNone/>
            </a:pPr>
            <a:r>
              <a:rPr lang="en"/>
              <a:t>Total no of records: 46407</a:t>
            </a:r>
            <a:endParaRPr/>
          </a:p>
          <a:p>
            <a:pPr indent="0" lvl="0" marL="0" rtl="0">
              <a:spcBef>
                <a:spcPts val="0"/>
              </a:spcBef>
              <a:spcAft>
                <a:spcPts val="0"/>
              </a:spcAft>
              <a:buClr>
                <a:schemeClr val="dk1"/>
              </a:buClr>
              <a:buSzPts val="1100"/>
              <a:buFont typeface="Arial"/>
              <a:buNone/>
            </a:pPr>
            <a:r>
              <a:rPr lang="en"/>
              <a:t>Average entropy: 0.0973206012162</a:t>
            </a:r>
            <a:endParaRPr/>
          </a:p>
          <a:p>
            <a:pPr indent="0" lvl="0" marL="0" rtl="0">
              <a:spcBef>
                <a:spcPts val="0"/>
              </a:spcBef>
              <a:spcAft>
                <a:spcPts val="0"/>
              </a:spcAft>
              <a:buNone/>
            </a:pPr>
            <a:r>
              <a:t/>
            </a:r>
            <a:endParaRPr/>
          </a:p>
        </p:txBody>
      </p:sp>
      <p:sp>
        <p:nvSpPr>
          <p:cNvPr id="453" name="Shape 453"/>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Relative Entropy for ID 158 Byte Wise Probability Distribution Anomaly Data Message</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Relative Entropy Byte Wise Anomaly Data</a:t>
            </a:r>
            <a:endParaRPr/>
          </a:p>
          <a:p>
            <a:pPr indent="0" lvl="0" marL="0" rtl="0">
              <a:spcBef>
                <a:spcPts val="0"/>
              </a:spcBef>
              <a:spcAft>
                <a:spcPts val="0"/>
              </a:spcAft>
              <a:buClr>
                <a:schemeClr val="dk1"/>
              </a:buClr>
              <a:buSzPts val="1100"/>
              <a:buFont typeface="Arial"/>
              <a:buNone/>
            </a:pPr>
            <a:r>
              <a:rPr lang="en"/>
              <a:t>Total no of records: 13066</a:t>
            </a:r>
            <a:endParaRPr/>
          </a:p>
          <a:p>
            <a:pPr indent="0" lvl="0" marL="0" rtl="0">
              <a:spcBef>
                <a:spcPts val="0"/>
              </a:spcBef>
              <a:spcAft>
                <a:spcPts val="0"/>
              </a:spcAft>
              <a:buClr>
                <a:schemeClr val="dk1"/>
              </a:buClr>
              <a:buSzPts val="1100"/>
              <a:buFont typeface="Arial"/>
              <a:buNone/>
            </a:pPr>
            <a:r>
              <a:rPr lang="en"/>
              <a:t>Average entropy:0.788268548194</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459" name="Shape 459"/>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Relative Entropy Pair-Wise Inverted Probability Distribution Anomaly along with Normal Data</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Relative Entropy for Pair-Wise Inverted Probability Distribution Anomaly and Normal Data for ID 158.</a:t>
            </a:r>
            <a:endParaRPr/>
          </a:p>
          <a:p>
            <a:pPr indent="0" lvl="0" marL="0" rtl="0">
              <a:spcBef>
                <a:spcPts val="0"/>
              </a:spcBef>
              <a:spcAft>
                <a:spcPts val="0"/>
              </a:spcAft>
              <a:buClr>
                <a:schemeClr val="dk1"/>
              </a:buClr>
              <a:buSzPts val="1100"/>
              <a:buFont typeface="Arial"/>
              <a:buNone/>
            </a:pPr>
            <a:r>
              <a:rPr lang="en"/>
              <a:t>Total no of records: 14232</a:t>
            </a:r>
            <a:endParaRPr/>
          </a:p>
          <a:p>
            <a:pPr indent="0" lvl="0" marL="0" rtl="0">
              <a:spcBef>
                <a:spcPts val="0"/>
              </a:spcBef>
              <a:spcAft>
                <a:spcPts val="0"/>
              </a:spcAft>
              <a:buClr>
                <a:schemeClr val="dk1"/>
              </a:buClr>
              <a:buSzPts val="1100"/>
              <a:buFont typeface="Arial"/>
              <a:buNone/>
            </a:pPr>
            <a:r>
              <a:rPr lang="en"/>
              <a:t>Average entropy: 0.755837401269</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465" name="Shape 465"/>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Relative Entropy of Anomaly and Normal CAN Data at interval of 100 records</a:t>
            </a:r>
            <a:endParaRPr/>
          </a:p>
        </p:txBody>
      </p:sp>
      <p:sp>
        <p:nvSpPr>
          <p:cNvPr id="471" name="Shape 471"/>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Three Hidden Layers : 25,15,5 respective Neurons</a:t>
            </a:r>
            <a:endParaRPr/>
          </a:p>
          <a:p>
            <a:pPr indent="0" lvl="0" marL="0" rtl="0">
              <a:spcBef>
                <a:spcPts val="0"/>
              </a:spcBef>
              <a:spcAft>
                <a:spcPts val="0"/>
              </a:spcAft>
              <a:buNone/>
            </a:pPr>
            <a:r>
              <a:t/>
            </a:r>
            <a:endParaRPr/>
          </a:p>
        </p:txBody>
      </p:sp>
      <p:sp>
        <p:nvSpPr>
          <p:cNvPr id="478" name="Shape 478"/>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5" name="Shape 485"/>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a:t>
            </a:r>
            <a:r>
              <a:rPr baseline="-25000" lang="en" sz="1200">
                <a:solidFill>
                  <a:schemeClr val="dk1"/>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 =σ(W</a:t>
            </a:r>
            <a:r>
              <a:rPr baseline="-25000" lang="en" sz="1200">
                <a:solidFill>
                  <a:schemeClr val="dk1"/>
                </a:solidFill>
                <a:latin typeface="Times New Roman"/>
                <a:ea typeface="Times New Roman"/>
                <a:cs typeface="Times New Roman"/>
                <a:sym typeface="Times New Roman"/>
              </a:rPr>
              <a:t>i</a:t>
            </a:r>
            <a:r>
              <a:rPr lang="en" sz="1200">
                <a:solidFill>
                  <a:schemeClr val="dk1"/>
                </a:solidFill>
                <a:latin typeface="Times New Roman"/>
                <a:ea typeface="Times New Roman"/>
                <a:cs typeface="Times New Roman"/>
                <a:sym typeface="Times New Roman"/>
              </a:rPr>
              <a:t>x</a:t>
            </a:r>
            <a:r>
              <a:rPr baseline="-25000" lang="en" sz="1200">
                <a:solidFill>
                  <a:schemeClr val="dk1"/>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 + U</a:t>
            </a:r>
            <a:r>
              <a:rPr baseline="-25000" lang="en" sz="1200">
                <a:solidFill>
                  <a:schemeClr val="dk1"/>
                </a:solidFill>
                <a:latin typeface="Times New Roman"/>
                <a:ea typeface="Times New Roman"/>
                <a:cs typeface="Times New Roman"/>
                <a:sym typeface="Times New Roman"/>
              </a:rPr>
              <a:t>i</a:t>
            </a:r>
            <a:r>
              <a:rPr lang="en" sz="1200">
                <a:solidFill>
                  <a:schemeClr val="dk1"/>
                </a:solidFill>
                <a:latin typeface="Times New Roman"/>
                <a:ea typeface="Times New Roman"/>
                <a:cs typeface="Times New Roman"/>
                <a:sym typeface="Times New Roman"/>
              </a:rPr>
              <a:t>h</a:t>
            </a:r>
            <a:r>
              <a:rPr baseline="-25000" lang="en" sz="1200">
                <a:solidFill>
                  <a:schemeClr val="dk1"/>
                </a:solidFill>
                <a:latin typeface="Times New Roman"/>
                <a:ea typeface="Times New Roman"/>
                <a:cs typeface="Times New Roman"/>
                <a:sym typeface="Times New Roman"/>
              </a:rPr>
              <a:t>t−1</a:t>
            </a:r>
            <a:r>
              <a:rPr lang="en" sz="1200">
                <a:solidFill>
                  <a:schemeClr val="dk1"/>
                </a:solidFill>
                <a:latin typeface="Times New Roman"/>
                <a:ea typeface="Times New Roman"/>
                <a:cs typeface="Times New Roman"/>
                <a:sym typeface="Times New Roman"/>
              </a:rPr>
              <a:t> + b</a:t>
            </a:r>
            <a:r>
              <a:rPr baseline="-25000" lang="en" sz="1200">
                <a:solidFill>
                  <a:schemeClr val="dk1"/>
                </a:solidFill>
                <a:latin typeface="Times New Roman"/>
                <a:ea typeface="Times New Roman"/>
                <a:cs typeface="Times New Roman"/>
                <a:sym typeface="Times New Roman"/>
              </a:rPr>
              <a:t>i</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a:t>
            </a:r>
            <a:r>
              <a:rPr baseline="-25000" lang="en" sz="1200">
                <a:solidFill>
                  <a:schemeClr val="dk1"/>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 =σ(W</a:t>
            </a:r>
            <a:r>
              <a:rPr baseline="-25000" lang="en" sz="1200">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x</a:t>
            </a:r>
            <a:r>
              <a:rPr baseline="-25000" lang="en" sz="1200">
                <a:solidFill>
                  <a:schemeClr val="dk1"/>
                </a:solidFill>
                <a:latin typeface="Times New Roman"/>
                <a:ea typeface="Times New Roman"/>
                <a:cs typeface="Times New Roman"/>
                <a:sym typeface="Times New Roman"/>
              </a:rPr>
              <a:t>t</a:t>
            </a:r>
            <a:r>
              <a:rPr lang="en" sz="1200">
                <a:solidFill>
                  <a:schemeClr val="dk1"/>
                </a:solidFill>
                <a:latin typeface="Times New Roman"/>
                <a:ea typeface="Times New Roman"/>
                <a:cs typeface="Times New Roman"/>
                <a:sym typeface="Times New Roman"/>
              </a:rPr>
              <a:t> + U</a:t>
            </a:r>
            <a:r>
              <a:rPr baseline="-25000" lang="en" sz="1200">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h</a:t>
            </a:r>
            <a:r>
              <a:rPr baseline="-25000" lang="en" sz="1200">
                <a:solidFill>
                  <a:schemeClr val="dk1"/>
                </a:solidFill>
                <a:latin typeface="Times New Roman"/>
                <a:ea typeface="Times New Roman"/>
                <a:cs typeface="Times New Roman"/>
                <a:sym typeface="Times New Roman"/>
              </a:rPr>
              <a:t>t−1</a:t>
            </a:r>
            <a:r>
              <a:rPr lang="en" sz="1200">
                <a:solidFill>
                  <a:schemeClr val="dk1"/>
                </a:solidFill>
                <a:latin typeface="Times New Roman"/>
                <a:ea typeface="Times New Roman"/>
                <a:cs typeface="Times New Roman"/>
                <a:sym typeface="Times New Roman"/>
              </a:rPr>
              <a:t> + b</a:t>
            </a:r>
            <a:r>
              <a:rPr baseline="-25000" lang="en" sz="1200">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c¯t = tanh(W_cx_t + U_ch_t−1 + b_c)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c_t =ft * c(t−1) + ic˜t</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ot = α(W_ox_t + U_oh_t−1 + b_o)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h_t = o_t*tanh(c_t) </a:t>
            </a:r>
            <a:endParaRPr sz="1200">
              <a:solidFill>
                <a:schemeClr val="dk1"/>
              </a:solidFill>
              <a:highlight>
                <a:srgbClr val="FFFFFF"/>
              </a:highlight>
              <a:latin typeface="Times New Roman"/>
              <a:ea typeface="Times New Roman"/>
              <a:cs typeface="Times New Roman"/>
              <a:sym typeface="Times New Roman"/>
            </a:endParaRPr>
          </a:p>
          <a:p>
            <a:pPr indent="0" lvl="0" marL="0" rtl="0">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 Given an input sequence {x1, x2, x3,...,xN }, where xi is a 64-bit vector, the network is trained for each i with a target of the subsequent word yi = xi+1. At each time step, the input xi is the 64-bit data word from the packet. These bits are transformed by two non-recurrent hidden layers, each with 128 units and tanh activation functions. The output of the linear layers is fed into two recurrent LSTM layers, each with 512 units and tanh activation functions. The final layer is again linear, with 64 units using sigmoid activation functions to scale the final values to between 0 and 1.A separate network was trained for each CAN bus ID.</a:t>
            </a:r>
            <a:endParaRPr/>
          </a:p>
        </p:txBody>
      </p:sp>
      <p:sp>
        <p:nvSpPr>
          <p:cNvPr id="499" name="Shape 499"/>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For byte: 32 32 64 64 8</a:t>
            </a:r>
            <a:endParaRPr/>
          </a:p>
          <a:p>
            <a:pPr indent="0" lvl="0" marL="0">
              <a:spcBef>
                <a:spcPts val="0"/>
              </a:spcBef>
              <a:spcAft>
                <a:spcPts val="0"/>
              </a:spcAft>
              <a:buNone/>
            </a:pPr>
            <a:r>
              <a:rPr lang="en"/>
              <a:t>why bit wise data result is better than byte wise data?</a:t>
            </a:r>
            <a:endParaRPr/>
          </a:p>
          <a:p>
            <a:pPr indent="0" lvl="0" marL="0">
              <a:spcBef>
                <a:spcPts val="0"/>
              </a:spcBef>
              <a:spcAft>
                <a:spcPts val="0"/>
              </a:spcAft>
              <a:buNone/>
            </a:pPr>
            <a:r>
              <a:rPr lang="en"/>
              <a:t>there are more features and pattern in bits rather than bytes.</a:t>
            </a:r>
            <a:endParaRPr/>
          </a:p>
          <a:p>
            <a:pPr indent="0" lvl="0" marL="0" rtl="0">
              <a:spcBef>
                <a:spcPts val="0"/>
              </a:spcBef>
              <a:spcAft>
                <a:spcPts val="0"/>
              </a:spcAft>
              <a:buNone/>
            </a:pPr>
            <a:r>
              <a:rPr lang="en"/>
              <a:t>In pair wise inverted probabilty distribution we didnt consider bitwise data anomaly because the values of extreme max and min were considered in bytes and not in bit.</a:t>
            </a:r>
            <a:endParaRPr/>
          </a:p>
        </p:txBody>
      </p:sp>
      <p:sp>
        <p:nvSpPr>
          <p:cNvPr id="506" name="Shape 506"/>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Cost functi</a:t>
            </a:r>
            <a:r>
              <a:rPr lang="en"/>
              <a:t>on used to evaluate the log loss.</a:t>
            </a:r>
            <a:endParaRPr/>
          </a:p>
          <a:p>
            <a:pPr indent="0" lvl="0" marL="0">
              <a:spcBef>
                <a:spcPts val="0"/>
              </a:spcBef>
              <a:spcAft>
                <a:spcPts val="0"/>
              </a:spcAft>
              <a:buNone/>
            </a:pPr>
            <a:r>
              <a:rPr lang="en"/>
              <a:t>Log loss is less for true data and more for anomaly data because the true data prediction was very near to target data in true data loss and very less in anomaly data loss.</a:t>
            </a:r>
            <a:endParaRPr/>
          </a:p>
          <a:p>
            <a:pPr indent="0" lvl="0" marL="0">
              <a:spcBef>
                <a:spcPts val="0"/>
              </a:spcBef>
              <a:spcAft>
                <a:spcPts val="0"/>
              </a:spcAft>
              <a:buNone/>
            </a:pPr>
            <a:r>
              <a:t/>
            </a:r>
            <a:endParaRPr/>
          </a:p>
          <a:p>
            <a:pPr indent="0" lvl="0" marL="0">
              <a:spcBef>
                <a:spcPts val="0"/>
              </a:spcBef>
              <a:spcAft>
                <a:spcPts val="0"/>
              </a:spcAft>
              <a:buNone/>
            </a:pPr>
            <a:r>
              <a:rPr lang="en"/>
              <a:t>Log loss equation</a:t>
            </a:r>
            <a:endParaRPr/>
          </a:p>
          <a:p>
            <a:pPr indent="0" lvl="0" marL="0" rtl="0">
              <a:spcBef>
                <a:spcPts val="0"/>
              </a:spcBef>
              <a:spcAft>
                <a:spcPts val="0"/>
              </a:spcAft>
              <a:buNone/>
            </a:pPr>
            <a:r>
              <a:rPr lang="en"/>
              <a:t>L(a,b) = b log(a + $) + (1-b) log ( 1 - a + $)</a:t>
            </a:r>
            <a:endParaRPr/>
          </a:p>
        </p:txBody>
      </p:sp>
      <p:sp>
        <p:nvSpPr>
          <p:cNvPr id="513" name="Shape 513"/>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Cost function here is binary cross evalution.</a:t>
            </a:r>
            <a:endParaRPr/>
          </a:p>
          <a:p>
            <a:pPr indent="0" lvl="0" marL="0" rtl="0">
              <a:spcBef>
                <a:spcPts val="0"/>
              </a:spcBef>
              <a:spcAft>
                <a:spcPts val="0"/>
              </a:spcAft>
              <a:buNone/>
            </a:pPr>
            <a:r>
              <a:rPr lang="en"/>
              <a:t>Here the graph is showing the similar results as seen in bit wise anomaly data loss. Here the zero loss value condition says that the car was at halt and </a:t>
            </a:r>
            <a:r>
              <a:rPr lang="en"/>
              <a:t>still relevant CAN data was flowing which is clearly the anomaly data packets and thus the higher loss value.</a:t>
            </a:r>
            <a:endParaRPr/>
          </a:p>
        </p:txBody>
      </p:sp>
      <p:sp>
        <p:nvSpPr>
          <p:cNvPr id="519" name="Shape 519"/>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 name="Shape 11"/>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Shape 1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accent1"/>
                </a:solidFill>
              </a:defRPr>
            </a:lvl1pPr>
            <a:lvl2pPr lvl="1" rtl="0">
              <a:spcBef>
                <a:spcPts val="0"/>
              </a:spcBef>
              <a:buNone/>
              <a:defRPr>
                <a:solidFill>
                  <a:schemeClr val="accent1"/>
                </a:solidFill>
              </a:defRPr>
            </a:lvl2pPr>
            <a:lvl3pPr lvl="2" rtl="0">
              <a:spcBef>
                <a:spcPts val="0"/>
              </a:spcBef>
              <a:buNone/>
              <a:defRPr>
                <a:solidFill>
                  <a:schemeClr val="accent1"/>
                </a:solidFill>
              </a:defRPr>
            </a:lvl3pPr>
            <a:lvl4pPr lvl="3" rtl="0">
              <a:spcBef>
                <a:spcPts val="0"/>
              </a:spcBef>
              <a:buNone/>
              <a:defRPr>
                <a:solidFill>
                  <a:schemeClr val="accent1"/>
                </a:solidFill>
              </a:defRPr>
            </a:lvl4pPr>
            <a:lvl5pPr lvl="4" rtl="0">
              <a:spcBef>
                <a:spcPts val="0"/>
              </a:spcBef>
              <a:buNone/>
              <a:defRPr>
                <a:solidFill>
                  <a:schemeClr val="accent1"/>
                </a:solidFill>
              </a:defRPr>
            </a:lvl5pPr>
            <a:lvl6pPr lvl="5" rtl="0">
              <a:spcBef>
                <a:spcPts val="0"/>
              </a:spcBef>
              <a:buNone/>
              <a:defRPr>
                <a:solidFill>
                  <a:schemeClr val="accent1"/>
                </a:solidFill>
              </a:defRPr>
            </a:lvl6pPr>
            <a:lvl7pPr lvl="6" rtl="0">
              <a:spcBef>
                <a:spcPts val="0"/>
              </a:spcBef>
              <a:buNone/>
              <a:defRPr>
                <a:solidFill>
                  <a:schemeClr val="accent1"/>
                </a:solidFill>
              </a:defRPr>
            </a:lvl7pPr>
            <a:lvl8pPr lvl="7" rtl="0">
              <a:spcBef>
                <a:spcPts val="0"/>
              </a:spcBef>
              <a:buNone/>
              <a:defRPr>
                <a:solidFill>
                  <a:schemeClr val="accent1"/>
                </a:solidFill>
              </a:defRPr>
            </a:lvl8pPr>
            <a:lvl9pPr lvl="8" rtl="0">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type="title"/>
          </p:nvPr>
        </p:nvSpPr>
        <p:spPr>
          <a:xfrm>
            <a:off x="311700" y="1039650"/>
            <a:ext cx="8520600" cy="2106300"/>
          </a:xfrm>
          <a:prstGeom prst="rect">
            <a:avLst/>
          </a:prstGeom>
        </p:spPr>
        <p:txBody>
          <a:bodyPr anchorCtr="0" anchor="b"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Shape 56"/>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0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57" name="Shape 5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Shape 17"/>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accent1"/>
                </a:solidFill>
              </a:defRPr>
            </a:lvl1pPr>
            <a:lvl2pPr lvl="1" rtl="0">
              <a:spcBef>
                <a:spcPts val="0"/>
              </a:spcBef>
              <a:buNone/>
              <a:defRPr>
                <a:solidFill>
                  <a:schemeClr val="accent1"/>
                </a:solidFill>
              </a:defRPr>
            </a:lvl2pPr>
            <a:lvl3pPr lvl="2" rtl="0">
              <a:spcBef>
                <a:spcPts val="0"/>
              </a:spcBef>
              <a:buNone/>
              <a:defRPr>
                <a:solidFill>
                  <a:schemeClr val="accent1"/>
                </a:solidFill>
              </a:defRPr>
            </a:lvl3pPr>
            <a:lvl4pPr lvl="3" rtl="0">
              <a:spcBef>
                <a:spcPts val="0"/>
              </a:spcBef>
              <a:buNone/>
              <a:defRPr>
                <a:solidFill>
                  <a:schemeClr val="accent1"/>
                </a:solidFill>
              </a:defRPr>
            </a:lvl4pPr>
            <a:lvl5pPr lvl="4" rtl="0">
              <a:spcBef>
                <a:spcPts val="0"/>
              </a:spcBef>
              <a:buNone/>
              <a:defRPr>
                <a:solidFill>
                  <a:schemeClr val="accent1"/>
                </a:solidFill>
              </a:defRPr>
            </a:lvl5pPr>
            <a:lvl6pPr lvl="5" rtl="0">
              <a:spcBef>
                <a:spcPts val="0"/>
              </a:spcBef>
              <a:buNone/>
              <a:defRPr>
                <a:solidFill>
                  <a:schemeClr val="accent1"/>
                </a:solidFill>
              </a:defRPr>
            </a:lvl6pPr>
            <a:lvl7pPr lvl="6" rtl="0">
              <a:spcBef>
                <a:spcPts val="0"/>
              </a:spcBef>
              <a:buNone/>
              <a:defRPr>
                <a:solidFill>
                  <a:schemeClr val="accent1"/>
                </a:solidFill>
              </a:defRPr>
            </a:lvl7pPr>
            <a:lvl8pPr lvl="7" rtl="0">
              <a:spcBef>
                <a:spcPts val="0"/>
              </a:spcBef>
              <a:buNone/>
              <a:defRPr>
                <a:solidFill>
                  <a:schemeClr val="accent1"/>
                </a:solidFill>
              </a:defRPr>
            </a:lvl8pPr>
            <a:lvl9pPr lvl="8" rtl="0">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Shape 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accent1"/>
                </a:solidFill>
              </a:defRPr>
            </a:lvl1pPr>
            <a:lvl2pPr lvl="1" rtl="0">
              <a:spcBef>
                <a:spcPts val="0"/>
              </a:spcBef>
              <a:buNone/>
              <a:defRPr>
                <a:solidFill>
                  <a:schemeClr val="accent1"/>
                </a:solidFill>
              </a:defRPr>
            </a:lvl2pPr>
            <a:lvl3pPr lvl="2" rtl="0">
              <a:spcBef>
                <a:spcPts val="0"/>
              </a:spcBef>
              <a:buNone/>
              <a:defRPr>
                <a:solidFill>
                  <a:schemeClr val="accent1"/>
                </a:solidFill>
              </a:defRPr>
            </a:lvl3pPr>
            <a:lvl4pPr lvl="3" rtl="0">
              <a:spcBef>
                <a:spcPts val="0"/>
              </a:spcBef>
              <a:buNone/>
              <a:defRPr>
                <a:solidFill>
                  <a:schemeClr val="accent1"/>
                </a:solidFill>
              </a:defRPr>
            </a:lvl4pPr>
            <a:lvl5pPr lvl="4" rtl="0">
              <a:spcBef>
                <a:spcPts val="0"/>
              </a:spcBef>
              <a:buNone/>
              <a:defRPr>
                <a:solidFill>
                  <a:schemeClr val="accent1"/>
                </a:solidFill>
              </a:defRPr>
            </a:lvl5pPr>
            <a:lvl6pPr lvl="5" rtl="0">
              <a:spcBef>
                <a:spcPts val="0"/>
              </a:spcBef>
              <a:buNone/>
              <a:defRPr>
                <a:solidFill>
                  <a:schemeClr val="accent1"/>
                </a:solidFill>
              </a:defRPr>
            </a:lvl6pPr>
            <a:lvl7pPr lvl="6" rtl="0">
              <a:spcBef>
                <a:spcPts val="0"/>
              </a:spcBef>
              <a:buNone/>
              <a:defRPr>
                <a:solidFill>
                  <a:schemeClr val="accent1"/>
                </a:solidFill>
              </a:defRPr>
            </a:lvl7pPr>
            <a:lvl8pPr lvl="7" rtl="0">
              <a:spcBef>
                <a:spcPts val="0"/>
              </a:spcBef>
              <a:buNone/>
              <a:defRPr>
                <a:solidFill>
                  <a:schemeClr val="accent1"/>
                </a:solidFill>
              </a:defRPr>
            </a:lvl8pPr>
            <a:lvl9pPr lvl="8" rtl="0">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Shape 42"/>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Shape 43"/>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solidFill>
                  <a:schemeClr val="accent1"/>
                </a:solidFill>
              </a:defRPr>
            </a:lvl1pPr>
            <a:lvl2pPr lvl="1" rtl="0">
              <a:spcBef>
                <a:spcPts val="0"/>
              </a:spcBef>
              <a:buNone/>
              <a:defRPr>
                <a:solidFill>
                  <a:schemeClr val="accent1"/>
                </a:solidFill>
              </a:defRPr>
            </a:lvl2pPr>
            <a:lvl3pPr lvl="2" rtl="0">
              <a:spcBef>
                <a:spcPts val="0"/>
              </a:spcBef>
              <a:buNone/>
              <a:defRPr>
                <a:solidFill>
                  <a:schemeClr val="accent1"/>
                </a:solidFill>
              </a:defRPr>
            </a:lvl3pPr>
            <a:lvl4pPr lvl="3" rtl="0">
              <a:spcBef>
                <a:spcPts val="0"/>
              </a:spcBef>
              <a:buNone/>
              <a:defRPr>
                <a:solidFill>
                  <a:schemeClr val="accent1"/>
                </a:solidFill>
              </a:defRPr>
            </a:lvl4pPr>
            <a:lvl5pPr lvl="4" rtl="0">
              <a:spcBef>
                <a:spcPts val="0"/>
              </a:spcBef>
              <a:buNone/>
              <a:defRPr>
                <a:solidFill>
                  <a:schemeClr val="accent1"/>
                </a:solidFill>
              </a:defRPr>
            </a:lvl5pPr>
            <a:lvl6pPr lvl="5" rtl="0">
              <a:spcBef>
                <a:spcPts val="0"/>
              </a:spcBef>
              <a:buNone/>
              <a:defRPr>
                <a:solidFill>
                  <a:schemeClr val="accent1"/>
                </a:solidFill>
              </a:defRPr>
            </a:lvl6pPr>
            <a:lvl7pPr lvl="6" rtl="0">
              <a:spcBef>
                <a:spcPts val="0"/>
              </a:spcBef>
              <a:buNone/>
              <a:defRPr>
                <a:solidFill>
                  <a:schemeClr val="accent1"/>
                </a:solidFill>
              </a:defRPr>
            </a:lvl7pPr>
            <a:lvl8pPr lvl="7" rtl="0">
              <a:spcBef>
                <a:spcPts val="0"/>
              </a:spcBef>
              <a:buNone/>
              <a:defRPr>
                <a:solidFill>
                  <a:schemeClr val="accent1"/>
                </a:solidFill>
              </a:defRPr>
            </a:lvl8pPr>
            <a:lvl9pPr lvl="8" rtl="0">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dk1"/>
                </a:solidFill>
                <a:latin typeface="Old Standard TT"/>
                <a:ea typeface="Old Standard TT"/>
                <a:cs typeface="Old Standard TT"/>
                <a:sym typeface="Old Standard TT"/>
              </a:defRPr>
            </a:lvl1pPr>
            <a:lvl2pPr lvl="1" rtl="0" algn="r">
              <a:spcBef>
                <a:spcPts val="0"/>
              </a:spcBef>
              <a:buNone/>
              <a:defRPr sz="1000">
                <a:solidFill>
                  <a:schemeClr val="dk1"/>
                </a:solidFill>
                <a:latin typeface="Old Standard TT"/>
                <a:ea typeface="Old Standard TT"/>
                <a:cs typeface="Old Standard TT"/>
                <a:sym typeface="Old Standard TT"/>
              </a:defRPr>
            </a:lvl2pPr>
            <a:lvl3pPr lvl="2" rtl="0" algn="r">
              <a:spcBef>
                <a:spcPts val="0"/>
              </a:spcBef>
              <a:buNone/>
              <a:defRPr sz="1000">
                <a:solidFill>
                  <a:schemeClr val="dk1"/>
                </a:solidFill>
                <a:latin typeface="Old Standard TT"/>
                <a:ea typeface="Old Standard TT"/>
                <a:cs typeface="Old Standard TT"/>
                <a:sym typeface="Old Standard TT"/>
              </a:defRPr>
            </a:lvl3pPr>
            <a:lvl4pPr lvl="3" rtl="0" algn="r">
              <a:spcBef>
                <a:spcPts val="0"/>
              </a:spcBef>
              <a:buNone/>
              <a:defRPr sz="1000">
                <a:solidFill>
                  <a:schemeClr val="dk1"/>
                </a:solidFill>
                <a:latin typeface="Old Standard TT"/>
                <a:ea typeface="Old Standard TT"/>
                <a:cs typeface="Old Standard TT"/>
                <a:sym typeface="Old Standard TT"/>
              </a:defRPr>
            </a:lvl4pPr>
            <a:lvl5pPr lvl="4" rtl="0" algn="r">
              <a:spcBef>
                <a:spcPts val="0"/>
              </a:spcBef>
              <a:buNone/>
              <a:defRPr sz="1000">
                <a:solidFill>
                  <a:schemeClr val="dk1"/>
                </a:solidFill>
                <a:latin typeface="Old Standard TT"/>
                <a:ea typeface="Old Standard TT"/>
                <a:cs typeface="Old Standard TT"/>
                <a:sym typeface="Old Standard TT"/>
              </a:defRPr>
            </a:lvl5pPr>
            <a:lvl6pPr lvl="5" rtl="0" algn="r">
              <a:spcBef>
                <a:spcPts val="0"/>
              </a:spcBef>
              <a:buNone/>
              <a:defRPr sz="1000">
                <a:solidFill>
                  <a:schemeClr val="dk1"/>
                </a:solidFill>
                <a:latin typeface="Old Standard TT"/>
                <a:ea typeface="Old Standard TT"/>
                <a:cs typeface="Old Standard TT"/>
                <a:sym typeface="Old Standard TT"/>
              </a:defRPr>
            </a:lvl6pPr>
            <a:lvl7pPr lvl="6" rtl="0" algn="r">
              <a:spcBef>
                <a:spcPts val="0"/>
              </a:spcBef>
              <a:buNone/>
              <a:defRPr sz="1000">
                <a:solidFill>
                  <a:schemeClr val="dk1"/>
                </a:solidFill>
                <a:latin typeface="Old Standard TT"/>
                <a:ea typeface="Old Standard TT"/>
                <a:cs typeface="Old Standard TT"/>
                <a:sym typeface="Old Standard TT"/>
              </a:defRPr>
            </a:lvl7pPr>
            <a:lvl8pPr lvl="7" rtl="0" algn="r">
              <a:spcBef>
                <a:spcPts val="0"/>
              </a:spcBef>
              <a:buNone/>
              <a:defRPr sz="1000">
                <a:solidFill>
                  <a:schemeClr val="dk1"/>
                </a:solidFill>
                <a:latin typeface="Old Standard TT"/>
                <a:ea typeface="Old Standard TT"/>
                <a:cs typeface="Old Standard TT"/>
                <a:sym typeface="Old Standard TT"/>
              </a:defRPr>
            </a:lvl8pPr>
            <a:lvl9pPr lvl="8" rtl="0" algn="r">
              <a:spcBef>
                <a:spcPts val="0"/>
              </a:spcBef>
              <a:buNone/>
              <a:defRPr sz="1000">
                <a:solidFill>
                  <a:schemeClr val="dk1"/>
                </a:solidFill>
                <a:latin typeface="Old Standard TT"/>
                <a:ea typeface="Old Standard TT"/>
                <a:cs typeface="Old Standard TT"/>
                <a:sym typeface="Old Standard T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Security in CAN Bus</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265500" y="1956350"/>
            <a:ext cx="4045200" cy="1712700"/>
          </a:xfrm>
          <a:prstGeom prst="rect">
            <a:avLst/>
          </a:prstGeom>
        </p:spPr>
        <p:txBody>
          <a:bodyPr anchorCtr="0" anchor="b" bIns="91425" lIns="91425" spcFirstLastPara="1" rIns="91425" wrap="square" tIns="91425">
            <a:noAutofit/>
          </a:bodyPr>
          <a:lstStyle/>
          <a:p>
            <a:pPr indent="0" lvl="0" marL="0" rtl="0">
              <a:lnSpc>
                <a:spcPct val="90000"/>
              </a:lnSpc>
              <a:spcBef>
                <a:spcPts val="0"/>
              </a:spcBef>
              <a:spcAft>
                <a:spcPts val="0"/>
              </a:spcAft>
              <a:buClr>
                <a:srgbClr val="000000"/>
              </a:buClr>
              <a:buFont typeface="Times New Roman"/>
              <a:buNone/>
            </a:pPr>
            <a:r>
              <a:rPr lang="en" sz="3600">
                <a:solidFill>
                  <a:srgbClr val="000000"/>
                </a:solidFill>
                <a:latin typeface="Times New Roman"/>
                <a:ea typeface="Times New Roman"/>
                <a:cs typeface="Times New Roman"/>
                <a:sym typeface="Times New Roman"/>
              </a:rPr>
              <a:t>Why is it easy to Exploit CAN Bus ?</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288" name="Shape 28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222884" lvl="0" marL="285750" rtl="0">
              <a:lnSpc>
                <a:spcPct val="70000"/>
              </a:lnSpc>
              <a:spcBef>
                <a:spcPts val="0"/>
              </a:spcBef>
              <a:spcAft>
                <a:spcPts val="0"/>
              </a:spcAft>
              <a:buClr>
                <a:srgbClr val="FFFFFF"/>
              </a:buClr>
              <a:buSzPts val="1600"/>
              <a:buFont typeface="Arial"/>
              <a:buChar char="❏"/>
            </a:pPr>
            <a:r>
              <a:rPr lang="en" sz="1600">
                <a:solidFill>
                  <a:srgbClr val="FFFFFF"/>
                </a:solidFill>
                <a:latin typeface="Times New Roman"/>
                <a:ea typeface="Times New Roman"/>
                <a:cs typeface="Times New Roman"/>
                <a:sym typeface="Times New Roman"/>
              </a:rPr>
              <a:t>A CAN frame has no authentication field.</a:t>
            </a:r>
            <a:endParaRPr sz="1600">
              <a:solidFill>
                <a:srgbClr val="FFFFFF"/>
              </a:solidFill>
              <a:latin typeface="Times New Roman"/>
              <a:ea typeface="Times New Roman"/>
              <a:cs typeface="Times New Roman"/>
              <a:sym typeface="Times New Roman"/>
            </a:endParaRPr>
          </a:p>
          <a:p>
            <a:pPr indent="-209550" lvl="0" marL="285750" rtl="0">
              <a:lnSpc>
                <a:spcPct val="70000"/>
              </a:lnSpc>
              <a:spcBef>
                <a:spcPts val="10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There is no authentication performed on the sender and receiver of a particular frame.</a:t>
            </a:r>
            <a:endParaRPr sz="1600">
              <a:solidFill>
                <a:srgbClr val="FFFFFF"/>
              </a:solidFill>
              <a:latin typeface="Times New Roman"/>
              <a:ea typeface="Times New Roman"/>
              <a:cs typeface="Times New Roman"/>
              <a:sym typeface="Times New Roman"/>
            </a:endParaRPr>
          </a:p>
          <a:p>
            <a:pPr indent="-222884" lvl="0" marL="285750" rtl="0">
              <a:lnSpc>
                <a:spcPct val="70000"/>
              </a:lnSpc>
              <a:spcBef>
                <a:spcPts val="2100"/>
              </a:spcBef>
              <a:spcAft>
                <a:spcPts val="0"/>
              </a:spcAft>
              <a:buClr>
                <a:srgbClr val="FFFFFF"/>
              </a:buClr>
              <a:buSzPts val="1600"/>
              <a:buFont typeface="Arial"/>
              <a:buChar char="❏"/>
            </a:pPr>
            <a:r>
              <a:rPr lang="en" sz="1600">
                <a:solidFill>
                  <a:srgbClr val="FFFFFF"/>
                </a:solidFill>
                <a:latin typeface="Times New Roman"/>
                <a:ea typeface="Times New Roman"/>
                <a:cs typeface="Times New Roman"/>
                <a:sym typeface="Times New Roman"/>
              </a:rPr>
              <a:t>The data field size in a CAN frame is only 8 bytes long, making it difficult to add large-key security measures.</a:t>
            </a:r>
            <a:endParaRPr sz="1600">
              <a:solidFill>
                <a:srgbClr val="FFFFFF"/>
              </a:solidFill>
              <a:latin typeface="Times New Roman"/>
              <a:ea typeface="Times New Roman"/>
              <a:cs typeface="Times New Roman"/>
              <a:sym typeface="Times New Roman"/>
            </a:endParaRPr>
          </a:p>
          <a:p>
            <a:pPr indent="-222884" lvl="0" marL="285750" rtl="0">
              <a:lnSpc>
                <a:spcPct val="70000"/>
              </a:lnSpc>
              <a:spcBef>
                <a:spcPts val="1000"/>
              </a:spcBef>
              <a:spcAft>
                <a:spcPts val="0"/>
              </a:spcAft>
              <a:buClr>
                <a:srgbClr val="FFFFFF"/>
              </a:buClr>
              <a:buSzPts val="1600"/>
              <a:buFont typeface="Arial"/>
              <a:buChar char="❏"/>
            </a:pPr>
            <a:r>
              <a:rPr lang="en" sz="1600">
                <a:solidFill>
                  <a:srgbClr val="FFFFFF"/>
                </a:solidFill>
                <a:latin typeface="Times New Roman"/>
                <a:ea typeface="Times New Roman"/>
                <a:cs typeface="Times New Roman"/>
                <a:sym typeface="Times New Roman"/>
              </a:rPr>
              <a:t>ECUs do not always have the computational power necessary to perform cryptographic functions.</a:t>
            </a:r>
            <a:endParaRPr sz="1600">
              <a:solidFill>
                <a:srgbClr val="FFFFFF"/>
              </a:solidFill>
              <a:latin typeface="Times New Roman"/>
              <a:ea typeface="Times New Roman"/>
              <a:cs typeface="Times New Roman"/>
              <a:sym typeface="Times New Roman"/>
            </a:endParaRPr>
          </a:p>
          <a:p>
            <a:pPr indent="-222884" lvl="0" marL="285750" rtl="0">
              <a:lnSpc>
                <a:spcPct val="70000"/>
              </a:lnSpc>
              <a:spcBef>
                <a:spcPts val="1000"/>
              </a:spcBef>
              <a:spcAft>
                <a:spcPts val="0"/>
              </a:spcAft>
              <a:buClr>
                <a:srgbClr val="FFFFFF"/>
              </a:buClr>
              <a:buSzPts val="1600"/>
              <a:buFont typeface="Arial"/>
              <a:buChar char="❏"/>
            </a:pPr>
            <a:r>
              <a:rPr lang="en" sz="1600">
                <a:solidFill>
                  <a:srgbClr val="FFFFFF"/>
                </a:solidFill>
                <a:latin typeface="Times New Roman"/>
                <a:ea typeface="Times New Roman"/>
                <a:cs typeface="Times New Roman"/>
                <a:sym typeface="Times New Roman"/>
              </a:rPr>
              <a:t>Besides, CAN is NOT poorly designed.</a:t>
            </a:r>
            <a:endParaRPr sz="1600">
              <a:solidFill>
                <a:srgbClr val="FFFFFF"/>
              </a:solidFill>
              <a:latin typeface="Times New Roman"/>
              <a:ea typeface="Times New Roman"/>
              <a:cs typeface="Times New Roman"/>
              <a:sym typeface="Times New Roman"/>
            </a:endParaRPr>
          </a:p>
          <a:p>
            <a:pPr indent="0" lvl="0" marL="0">
              <a:spcBef>
                <a:spcPts val="0"/>
              </a:spcBef>
              <a:spcAft>
                <a:spcPts val="1600"/>
              </a:spcAft>
              <a:buNone/>
            </a:pPr>
            <a:r>
              <a:t/>
            </a:r>
            <a:endParaRPr sz="1600">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265500" y="1905150"/>
            <a:ext cx="4045200" cy="1333200"/>
          </a:xfrm>
          <a:prstGeom prst="rect">
            <a:avLst/>
          </a:prstGeom>
        </p:spPr>
        <p:txBody>
          <a:bodyPr anchorCtr="0" anchor="b" bIns="91425" lIns="91425" spcFirstLastPara="1" rIns="91425" wrap="square" tIns="91425">
            <a:noAutofit/>
          </a:bodyPr>
          <a:lstStyle/>
          <a:p>
            <a:pPr indent="0" lvl="0" marL="0" rtl="0">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Types of Attacks</a:t>
            </a:r>
            <a:endParaRPr sz="3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3600">
              <a:solidFill>
                <a:srgbClr val="000000"/>
              </a:solidFill>
            </a:endParaRPr>
          </a:p>
        </p:txBody>
      </p:sp>
      <p:sp>
        <p:nvSpPr>
          <p:cNvPr id="294" name="Shape 29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0200" lvl="0" marL="457200" rtl="0">
              <a:lnSpc>
                <a:spcPct val="100000"/>
              </a:lnSpc>
              <a:spcBef>
                <a:spcPts val="10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Denial of Service (DoS)</a:t>
            </a:r>
            <a:endParaRPr sz="1600">
              <a:solidFill>
                <a:srgbClr val="FFFFFF"/>
              </a:solidFill>
              <a:latin typeface="Times New Roman"/>
              <a:ea typeface="Times New Roman"/>
              <a:cs typeface="Times New Roman"/>
              <a:sym typeface="Times New Roman"/>
            </a:endParaRPr>
          </a:p>
          <a:p>
            <a:pPr indent="0" lvl="0" marL="0" rtl="0">
              <a:lnSpc>
                <a:spcPct val="100000"/>
              </a:lnSpc>
              <a:spcBef>
                <a:spcPts val="2100"/>
              </a:spcBef>
              <a:spcAft>
                <a:spcPts val="0"/>
              </a:spcAft>
              <a:buNone/>
            </a:pPr>
            <a:r>
              <a:t/>
            </a:r>
            <a:endParaRPr sz="1600">
              <a:solidFill>
                <a:srgbClr val="FFFFFF"/>
              </a:solidFill>
              <a:latin typeface="Times New Roman"/>
              <a:ea typeface="Times New Roman"/>
              <a:cs typeface="Times New Roman"/>
              <a:sym typeface="Times New Roman"/>
            </a:endParaRPr>
          </a:p>
          <a:p>
            <a:pPr indent="-330200" lvl="0" marL="457200" rtl="0">
              <a:lnSpc>
                <a:spcPct val="100000"/>
              </a:lnSpc>
              <a:spcBef>
                <a:spcPts val="21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Replay Attack</a:t>
            </a:r>
            <a:endParaRPr sz="1600">
              <a:solidFill>
                <a:srgbClr val="FFFFFF"/>
              </a:solidFill>
              <a:latin typeface="Times New Roman"/>
              <a:ea typeface="Times New Roman"/>
              <a:cs typeface="Times New Roman"/>
              <a:sym typeface="Times New Roman"/>
            </a:endParaRPr>
          </a:p>
          <a:p>
            <a:pPr indent="0" lvl="0" marL="0" rtl="0">
              <a:lnSpc>
                <a:spcPct val="100000"/>
              </a:lnSpc>
              <a:spcBef>
                <a:spcPts val="2100"/>
              </a:spcBef>
              <a:spcAft>
                <a:spcPts val="0"/>
              </a:spcAft>
              <a:buNone/>
            </a:pPr>
            <a:r>
              <a:t/>
            </a:r>
            <a:endParaRPr sz="1600">
              <a:solidFill>
                <a:srgbClr val="FFFFFF"/>
              </a:solidFill>
              <a:latin typeface="Times New Roman"/>
              <a:ea typeface="Times New Roman"/>
              <a:cs typeface="Times New Roman"/>
              <a:sym typeface="Times New Roman"/>
            </a:endParaRPr>
          </a:p>
          <a:p>
            <a:pPr indent="-330200" lvl="0" marL="457200" rtl="0">
              <a:lnSpc>
                <a:spcPct val="100000"/>
              </a:lnSpc>
              <a:spcBef>
                <a:spcPts val="21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Injection/Diagnostics Attack</a:t>
            </a:r>
            <a:endParaRPr sz="1600">
              <a:solidFill>
                <a:srgbClr val="FFFFFF"/>
              </a:solidFill>
              <a:latin typeface="Times New Roman"/>
              <a:ea typeface="Times New Roman"/>
              <a:cs typeface="Times New Roman"/>
              <a:sym typeface="Times New Roman"/>
            </a:endParaRPr>
          </a:p>
          <a:p>
            <a:pPr indent="0" lvl="0" marL="0">
              <a:spcBef>
                <a:spcPts val="21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Encryption using AES</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300" name="Shape 30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30200" lvl="0" marL="457200" rtl="0">
              <a:lnSpc>
                <a:spcPct val="100000"/>
              </a:lnSpc>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 replacement for DES was needed as its key size was too small. </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With increasing computing power, it was considered vulnerable against exhaustive key search attack.</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features of AES are as follows −</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Symmetric key symmetric block cipher</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128-bit data, 128/192/256-bit keys</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Stronger and faster than Triple-DES</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Provide full specification and design details</a:t>
            </a:r>
            <a:endParaRPr sz="1600">
              <a:solidFill>
                <a:srgbClr val="000000"/>
              </a:solidFill>
              <a:latin typeface="Times New Roman"/>
              <a:ea typeface="Times New Roman"/>
              <a:cs typeface="Times New Roman"/>
              <a:sym typeface="Times New Roman"/>
            </a:endParaRPr>
          </a:p>
          <a:p>
            <a:pPr indent="-330200" lvl="0" marL="457200"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Software implementable in C and Java</a:t>
            </a:r>
            <a:endParaRPr sz="1600">
              <a:solidFill>
                <a:srgbClr val="000000"/>
              </a:solidFill>
              <a:highlight>
                <a:schemeClr val="lt1"/>
              </a:highlight>
              <a:latin typeface="Times New Roman"/>
              <a:ea typeface="Times New Roman"/>
              <a:cs typeface="Times New Roman"/>
              <a:sym typeface="Times New Roman"/>
            </a:endParaRPr>
          </a:p>
          <a:p>
            <a:pPr indent="0" lvl="0" marL="0" rtl="0">
              <a:lnSpc>
                <a:spcPct val="100000"/>
              </a:lnSpc>
              <a:spcBef>
                <a:spcPts val="1000"/>
              </a:spcBef>
              <a:spcAft>
                <a:spcPts val="0"/>
              </a:spcAft>
              <a:buNone/>
            </a:pPr>
            <a:r>
              <a:t/>
            </a:r>
            <a:endParaRPr sz="1600">
              <a:solidFill>
                <a:srgbClr val="000000"/>
              </a:solidFill>
              <a:highlight>
                <a:schemeClr val="lt1"/>
              </a:highlight>
              <a:latin typeface="Times New Roman"/>
              <a:ea typeface="Times New Roman"/>
              <a:cs typeface="Times New Roman"/>
              <a:sym typeface="Times New Roman"/>
            </a:endParaRPr>
          </a:p>
          <a:p>
            <a:pPr indent="0" lvl="0" marL="0">
              <a:lnSpc>
                <a:spcPct val="100000"/>
              </a:lnSpc>
              <a:spcBef>
                <a:spcPts val="1000"/>
              </a:spcBef>
              <a:spcAft>
                <a:spcPts val="10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600">
                <a:latin typeface="Times New Roman"/>
                <a:ea typeface="Times New Roman"/>
                <a:cs typeface="Times New Roman"/>
                <a:sym typeface="Times New Roman"/>
              </a:rPr>
              <a:t>Working</a:t>
            </a:r>
            <a:endParaRPr sz="3600">
              <a:latin typeface="Times New Roman"/>
              <a:ea typeface="Times New Roman"/>
              <a:cs typeface="Times New Roman"/>
              <a:sym typeface="Times New Roman"/>
            </a:endParaRPr>
          </a:p>
        </p:txBody>
      </p:sp>
      <p:sp>
        <p:nvSpPr>
          <p:cNvPr id="306" name="Shape 30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 packet in CAN bus consists of 8 bytes ie 64 bits whereas AES uses 128 bit blocks for encryption and decryption.</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Hence 8 bytes of 0s are padded to the original packet</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 key, which is shared between the sender and receiver, is used for both encryption and decryption.</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encrypted data is presented as 128 bits which are then sent as two packets to the receiver.</a:t>
            </a:r>
            <a:endParaRPr>
              <a:solidFill>
                <a:srgbClr val="000000"/>
              </a:solidFill>
              <a:latin typeface="Times New Roman"/>
              <a:ea typeface="Times New Roman"/>
              <a:cs typeface="Times New Roman"/>
              <a:sym typeface="Times New Roman"/>
            </a:endParaRPr>
          </a:p>
          <a:p>
            <a:pPr indent="0" lvl="0" marL="0">
              <a:spcBef>
                <a:spcPts val="21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At the receiver end, the encrypted packet is decrypted using the shared key.</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right most 8 bytes are discarded (which is the padding) and the remaining 8 bytes represent the original data.</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Our analysis of the timing constraints due to AES show that encryption needs a time penalty of 1000 µs whereas the entire time duration of sending and receiving packet without any security is 12000 µs.</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Advantages of using AES</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sz="3600">
              <a:latin typeface="Times New Roman"/>
              <a:ea typeface="Times New Roman"/>
              <a:cs typeface="Times New Roman"/>
              <a:sym typeface="Times New Roman"/>
            </a:endParaRPr>
          </a:p>
        </p:txBody>
      </p:sp>
      <p:sp>
        <p:nvSpPr>
          <p:cNvPr id="317" name="Shape 3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Times New Roman"/>
              <a:buChar char="❏"/>
            </a:pPr>
            <a:r>
              <a:rPr lang="en">
                <a:solidFill>
                  <a:srgbClr val="000000"/>
                </a:solidFill>
                <a:highlight>
                  <a:schemeClr val="lt1"/>
                </a:highlight>
                <a:latin typeface="Times New Roman"/>
                <a:ea typeface="Times New Roman"/>
                <a:cs typeface="Times New Roman"/>
                <a:sym typeface="Times New Roman"/>
              </a:rPr>
              <a:t>Till date, no practical cryptanalytic attacks against AES has been discovered. </a:t>
            </a:r>
            <a:endParaRPr>
              <a:solidFill>
                <a:srgbClr val="000000"/>
              </a:solidFill>
              <a:highlight>
                <a:schemeClr val="lt1"/>
              </a:highlight>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highlight>
                  <a:schemeClr val="lt1"/>
                </a:highlight>
                <a:latin typeface="Times New Roman"/>
                <a:ea typeface="Times New Roman"/>
                <a:cs typeface="Times New Roman"/>
                <a:sym typeface="Times New Roman"/>
              </a:rPr>
              <a:t>Additionally, AES has built-in flexibility of key length, which allows a degree of ‘future-proofing’ against progress in the ability to perform exhaustive key searches.</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AES is one of the fastest encryption techniques in both hardware and software, which needs to be the most important criteria for CAN bus.</a:t>
            </a:r>
            <a:endParaRPr>
              <a:solidFill>
                <a:srgbClr val="000000"/>
              </a:solidFill>
              <a:latin typeface="Times New Roman"/>
              <a:ea typeface="Times New Roman"/>
              <a:cs typeface="Times New Roman"/>
              <a:sym typeface="Times New Roman"/>
            </a:endParaRPr>
          </a:p>
          <a:p>
            <a:pPr indent="0" lvl="0" marL="0" rtl="0">
              <a:lnSpc>
                <a:spcPct val="90000"/>
              </a:lnSpc>
              <a:spcBef>
                <a:spcPts val="2100"/>
              </a:spcBef>
              <a:spcAft>
                <a:spcPts val="0"/>
              </a:spcAft>
              <a:buNone/>
            </a:pPr>
            <a:r>
              <a:t/>
            </a:r>
            <a:endParaRPr>
              <a:solidFill>
                <a:srgbClr val="000000"/>
              </a:solidFill>
              <a:highlight>
                <a:schemeClr val="lt1"/>
              </a:highlight>
              <a:latin typeface="Times New Roman"/>
              <a:ea typeface="Times New Roman"/>
              <a:cs typeface="Times New Roman"/>
              <a:sym typeface="Times New Roman"/>
            </a:endParaRPr>
          </a:p>
          <a:p>
            <a:pPr indent="0" lvl="0" marL="0">
              <a:spcBef>
                <a:spcPts val="2100"/>
              </a:spcBef>
              <a:spcAft>
                <a:spcPts val="16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Authentication Scheme</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323" name="Shape 3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Arial"/>
              <a:buChar char="❏"/>
            </a:pPr>
            <a:r>
              <a:rPr lang="en">
                <a:solidFill>
                  <a:srgbClr val="000000"/>
                </a:solidFill>
                <a:latin typeface="Times New Roman"/>
                <a:ea typeface="Times New Roman"/>
                <a:cs typeface="Times New Roman"/>
                <a:sym typeface="Times New Roman"/>
              </a:rPr>
              <a:t>Authentication through Random Keys</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Arial"/>
              <a:buChar char="❏"/>
            </a:pPr>
            <a:r>
              <a:rPr lang="en">
                <a:solidFill>
                  <a:srgbClr val="000000"/>
                </a:solidFill>
                <a:latin typeface="Times New Roman"/>
                <a:ea typeface="Times New Roman"/>
                <a:cs typeface="Times New Roman"/>
                <a:sym typeface="Times New Roman"/>
              </a:rPr>
              <a:t>One Master Controller</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Arial"/>
              <a:buChar char="❏"/>
            </a:pPr>
            <a:r>
              <a:rPr lang="en">
                <a:solidFill>
                  <a:srgbClr val="000000"/>
                </a:solidFill>
                <a:latin typeface="Times New Roman"/>
                <a:ea typeface="Times New Roman"/>
                <a:cs typeface="Times New Roman"/>
                <a:sym typeface="Times New Roman"/>
              </a:rPr>
              <a:t>Every authorized device will have a variable named ‘nonce’</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nonce acts as a shared key</a:t>
            </a:r>
            <a:endParaRPr>
              <a:solidFill>
                <a:srgbClr val="000000"/>
              </a:solidFill>
              <a:latin typeface="Times New Roman"/>
              <a:ea typeface="Times New Roman"/>
              <a:cs typeface="Times New Roman"/>
              <a:sym typeface="Times New Roman"/>
            </a:endParaRPr>
          </a:p>
          <a:p>
            <a:pPr indent="0" lvl="0" marL="0" rtl="0">
              <a:lnSpc>
                <a:spcPct val="90000"/>
              </a:lnSpc>
              <a:spcBef>
                <a:spcPts val="2100"/>
              </a:spcBef>
              <a:spcAft>
                <a:spcPts val="0"/>
              </a:spcAft>
              <a:buNone/>
            </a:pPr>
            <a:r>
              <a:rPr lang="en">
                <a:solidFill>
                  <a:srgbClr val="000000"/>
                </a:solidFill>
                <a:latin typeface="Times New Roman"/>
                <a:ea typeface="Times New Roman"/>
                <a:cs typeface="Times New Roman"/>
                <a:sym typeface="Times New Roman"/>
              </a:rPr>
              <a:t>Assumption:</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2100"/>
              </a:spcBef>
              <a:spcAft>
                <a:spcPts val="0"/>
              </a:spcAft>
              <a:buClr>
                <a:srgbClr val="000000"/>
              </a:buClr>
              <a:buSzPts val="1800"/>
              <a:buFont typeface="Arial"/>
              <a:buChar char="❏"/>
            </a:pPr>
            <a:r>
              <a:rPr lang="en">
                <a:solidFill>
                  <a:srgbClr val="000000"/>
                </a:solidFill>
                <a:latin typeface="Times New Roman"/>
                <a:ea typeface="Times New Roman"/>
                <a:cs typeface="Times New Roman"/>
                <a:sym typeface="Times New Roman"/>
              </a:rPr>
              <a:t>During initialization only authorized devices are connected</a:t>
            </a:r>
            <a:endParaRPr>
              <a:solidFill>
                <a:srgbClr val="000000"/>
              </a:solidFill>
              <a:latin typeface="Times New Roman"/>
              <a:ea typeface="Times New Roman"/>
              <a:cs typeface="Times New Roman"/>
              <a:sym typeface="Times New Roman"/>
            </a:endParaRPr>
          </a:p>
          <a:p>
            <a:pPr indent="0" lvl="0" marL="0">
              <a:spcBef>
                <a:spcPts val="21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600">
                <a:latin typeface="Times New Roman"/>
                <a:ea typeface="Times New Roman"/>
                <a:cs typeface="Times New Roman"/>
                <a:sym typeface="Times New Roman"/>
              </a:rPr>
              <a:t>Working</a:t>
            </a:r>
            <a:endParaRPr sz="3600">
              <a:latin typeface="Times New Roman"/>
              <a:ea typeface="Times New Roman"/>
              <a:cs typeface="Times New Roman"/>
              <a:sym typeface="Times New Roman"/>
            </a:endParaRPr>
          </a:p>
        </p:txBody>
      </p:sp>
      <p:sp>
        <p:nvSpPr>
          <p:cNvPr id="329" name="Shape 3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master node broadcasts a setup data frame containing a randomly generated nonce.</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This nonce is received and stored by all the devices connected to the CAN bus.</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sending device will create an HMAC of the data along with the nonce as the key.</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This HMAC would be attached to the data frame and broadcasted onto the CAN bus.</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receiving device will authenticate the data in the same way.</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If the data frame is verified, the command is executed.</a:t>
            </a:r>
            <a:endParaRPr>
              <a:solidFill>
                <a:srgbClr val="000000"/>
              </a:solidFill>
              <a:latin typeface="Times New Roman"/>
              <a:ea typeface="Times New Roman"/>
              <a:cs typeface="Times New Roman"/>
              <a:sym typeface="Times New Roman"/>
            </a:endParaRPr>
          </a:p>
          <a:p>
            <a:pPr indent="0" lvl="0" marL="0" rtl="0">
              <a:lnSpc>
                <a:spcPct val="90000"/>
              </a:lnSpc>
              <a:spcBef>
                <a:spcPts val="21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nSpc>
                <a:spcPct val="90000"/>
              </a:lnSpc>
              <a:spcBef>
                <a:spcPts val="2100"/>
              </a:spcBef>
              <a:spcAft>
                <a:spcPts val="0"/>
              </a:spcAft>
              <a:buNone/>
            </a:pPr>
            <a:r>
              <a:t/>
            </a:r>
            <a:endParaRPr>
              <a:solidFill>
                <a:srgbClr val="000000"/>
              </a:solidFill>
              <a:latin typeface="Times New Roman"/>
              <a:ea typeface="Times New Roman"/>
              <a:cs typeface="Times New Roman"/>
              <a:sym typeface="Times New Roman"/>
            </a:endParaRPr>
          </a:p>
          <a:p>
            <a:pPr indent="0" lvl="0" marL="0">
              <a:spcBef>
                <a:spcPts val="21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Random Key ‘nonce’</a:t>
            </a:r>
            <a:endParaRPr sz="36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335" name="Shape 3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nonce in a controller increases by 1 whenever an authenticated message is received.</a:t>
            </a:r>
            <a:endParaRPr>
              <a:solidFill>
                <a:srgbClr val="000000"/>
              </a:solidFill>
              <a:latin typeface="Times New Roman"/>
              <a:ea typeface="Times New Roman"/>
              <a:cs typeface="Times New Roman"/>
              <a:sym typeface="Times New Roman"/>
            </a:endParaRPr>
          </a:p>
          <a:p>
            <a:pPr indent="-342900" lvl="0" marL="457200" rtl="0">
              <a:lnSpc>
                <a:spcPct val="9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As the architecture of CAN bus uses a broadcasting technique, the nonce of all the authorized devices remains synchronized.</a:t>
            </a:r>
            <a:endParaRPr>
              <a:latin typeface="Times New Roman"/>
              <a:ea typeface="Times New Roman"/>
              <a:cs typeface="Times New Roman"/>
              <a:sym typeface="Times New Roman"/>
            </a:endParaRPr>
          </a:p>
        </p:txBody>
      </p:sp>
      <p:pic>
        <p:nvPicPr>
          <p:cNvPr id="336" name="Shape 336"/>
          <p:cNvPicPr preferRelativeResize="0"/>
          <p:nvPr/>
        </p:nvPicPr>
        <p:blipFill>
          <a:blip r:embed="rId3">
            <a:alphaModFix/>
          </a:blip>
          <a:stretch>
            <a:fillRect/>
          </a:stretch>
        </p:blipFill>
        <p:spPr>
          <a:xfrm>
            <a:off x="732525" y="2690200"/>
            <a:ext cx="7678949" cy="179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628650" y="273844"/>
            <a:ext cx="7886700" cy="9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Advantages of using HMAC</a:t>
            </a:r>
            <a:endParaRPr sz="3600">
              <a:latin typeface="Times New Roman"/>
              <a:ea typeface="Times New Roman"/>
              <a:cs typeface="Times New Roman"/>
              <a:sym typeface="Times New Roman"/>
            </a:endParaRPr>
          </a:p>
        </p:txBody>
      </p:sp>
      <p:sp>
        <p:nvSpPr>
          <p:cNvPr id="342" name="Shape 342"/>
          <p:cNvSpPr txBox="1"/>
          <p:nvPr>
            <p:ph idx="1" type="body"/>
          </p:nvPr>
        </p:nvSpPr>
        <p:spPr>
          <a:xfrm>
            <a:off x="628650" y="1369219"/>
            <a:ext cx="7886700" cy="3263400"/>
          </a:xfrm>
          <a:prstGeom prst="rect">
            <a:avLst/>
          </a:prstGeom>
        </p:spPr>
        <p:txBody>
          <a:bodyPr anchorCtr="0" anchor="t" bIns="91425" lIns="91425" spcFirstLastPara="1" rIns="91425" wrap="square" tIns="91425">
            <a:noAutofit/>
          </a:bodyPr>
          <a:lstStyle/>
          <a:p>
            <a:pPr indent="-279400" lvl="0" marL="342900" rtl="0">
              <a:spcBef>
                <a:spcPts val="0"/>
              </a:spcBef>
              <a:spcAft>
                <a:spcPts val="0"/>
              </a:spcAft>
              <a:buSzPts val="1800"/>
              <a:buChar char="●"/>
            </a:pPr>
            <a:r>
              <a:rPr lang="en" sz="1800">
                <a:latin typeface="Times New Roman"/>
                <a:ea typeface="Times New Roman"/>
                <a:cs typeface="Times New Roman"/>
                <a:sym typeface="Times New Roman"/>
              </a:rPr>
              <a:t>Due to the use of HMAC, concrete authentication technique can be implemented.</a:t>
            </a:r>
            <a:endParaRPr sz="1800">
              <a:latin typeface="Times New Roman"/>
              <a:ea typeface="Times New Roman"/>
              <a:cs typeface="Times New Roman"/>
              <a:sym typeface="Times New Roman"/>
            </a:endParaRPr>
          </a:p>
          <a:p>
            <a:pPr indent="-279400" lvl="0" marL="342900" rtl="0">
              <a:spcBef>
                <a:spcPts val="0"/>
              </a:spcBef>
              <a:spcAft>
                <a:spcPts val="0"/>
              </a:spcAft>
              <a:buSzPts val="1800"/>
              <a:buChar char="●"/>
            </a:pPr>
            <a:r>
              <a:rPr lang="en" sz="1800">
                <a:latin typeface="Times New Roman"/>
                <a:ea typeface="Times New Roman"/>
                <a:cs typeface="Times New Roman"/>
                <a:sym typeface="Times New Roman"/>
              </a:rPr>
              <a:t>As the HMAC is structured to create a small-sized output, the latency might not be much.</a:t>
            </a:r>
            <a:endParaRPr sz="1800">
              <a:latin typeface="Times New Roman"/>
              <a:ea typeface="Times New Roman"/>
              <a:cs typeface="Times New Roman"/>
              <a:sym typeface="Times New Roman"/>
            </a:endParaRPr>
          </a:p>
          <a:p>
            <a:pPr indent="-279400" lvl="0" marL="342900" rtl="0">
              <a:spcBef>
                <a:spcPts val="0"/>
              </a:spcBef>
              <a:spcAft>
                <a:spcPts val="0"/>
              </a:spcAft>
              <a:buSzPts val="1800"/>
              <a:buChar char="●"/>
            </a:pPr>
            <a:r>
              <a:rPr lang="en" sz="1800">
                <a:latin typeface="Times New Roman"/>
                <a:ea typeface="Times New Roman"/>
                <a:cs typeface="Times New Roman"/>
                <a:sym typeface="Times New Roman"/>
              </a:rPr>
              <a:t>The use of varying nonce, replay attack can be prevented as replay of frames would result in a mismatch of hashed nonce.</a:t>
            </a:r>
            <a:endParaRPr sz="1800">
              <a:latin typeface="Times New Roman"/>
              <a:ea typeface="Times New Roman"/>
              <a:cs typeface="Times New Roman"/>
              <a:sym typeface="Times New Roman"/>
            </a:endParaRPr>
          </a:p>
          <a:p>
            <a:pPr indent="-279400" lvl="0" marL="3429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HMAC can make use of current hash functions without making any modifications.</a:t>
            </a:r>
            <a:endParaRPr sz="1800">
              <a:latin typeface="Times New Roman"/>
              <a:ea typeface="Times New Roman"/>
              <a:cs typeface="Times New Roman"/>
              <a:sym typeface="Times New Roman"/>
            </a:endParaRPr>
          </a:p>
          <a:p>
            <a:pPr indent="0" lvl="0" marL="0" rtl="0">
              <a:spcBef>
                <a:spcPts val="1600"/>
              </a:spcBef>
              <a:spcAft>
                <a:spcPts val="160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1188398" y="435386"/>
            <a:ext cx="6767225" cy="4188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49" name="Shape 349"/>
          <p:cNvSpPr txBox="1"/>
          <p:nvPr>
            <p:ph type="title"/>
          </p:nvPr>
        </p:nvSpPr>
        <p:spPr>
          <a:xfrm>
            <a:off x="222644" y="34950"/>
            <a:ext cx="8334600" cy="99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latin typeface="Times New Roman"/>
                <a:ea typeface="Times New Roman"/>
                <a:cs typeface="Times New Roman"/>
                <a:sym typeface="Times New Roman"/>
              </a:rPr>
              <a:t>        Hashing at Sender				     Authentication at Receiver</a:t>
            </a:r>
            <a:endParaRPr sz="2300">
              <a:latin typeface="Times New Roman"/>
              <a:ea typeface="Times New Roman"/>
              <a:cs typeface="Times New Roman"/>
              <a:sym typeface="Times New Roman"/>
            </a:endParaRPr>
          </a:p>
        </p:txBody>
      </p:sp>
      <p:pic>
        <p:nvPicPr>
          <p:cNvPr descr="Screenshot (8).png" id="350" name="Shape 350"/>
          <p:cNvPicPr preferRelativeResize="0"/>
          <p:nvPr/>
        </p:nvPicPr>
        <p:blipFill rotWithShape="1">
          <a:blip r:embed="rId3">
            <a:alphaModFix/>
          </a:blip>
          <a:srcRect b="31549" l="0" r="68095" t="0"/>
          <a:stretch/>
        </p:blipFill>
        <p:spPr>
          <a:xfrm>
            <a:off x="222650" y="743950"/>
            <a:ext cx="4050298" cy="3959350"/>
          </a:xfrm>
          <a:prstGeom prst="rect">
            <a:avLst/>
          </a:prstGeom>
          <a:noFill/>
          <a:ln>
            <a:noFill/>
          </a:ln>
        </p:spPr>
      </p:pic>
      <p:pic>
        <p:nvPicPr>
          <p:cNvPr descr="Screenshot (9).png" id="351" name="Shape 351"/>
          <p:cNvPicPr preferRelativeResize="0"/>
          <p:nvPr/>
        </p:nvPicPr>
        <p:blipFill rotWithShape="1">
          <a:blip r:embed="rId4">
            <a:alphaModFix/>
          </a:blip>
          <a:srcRect b="35600" l="0" r="64397" t="0"/>
          <a:stretch/>
        </p:blipFill>
        <p:spPr>
          <a:xfrm>
            <a:off x="4719275" y="778925"/>
            <a:ext cx="4306776" cy="3959350"/>
          </a:xfrm>
          <a:prstGeom prst="rect">
            <a:avLst/>
          </a:prstGeom>
          <a:noFill/>
          <a:ln>
            <a:noFill/>
          </a:ln>
        </p:spPr>
      </p:pic>
      <p:cxnSp>
        <p:nvCxnSpPr>
          <p:cNvPr id="352" name="Shape 352"/>
          <p:cNvCxnSpPr/>
          <p:nvPr/>
        </p:nvCxnSpPr>
        <p:spPr>
          <a:xfrm>
            <a:off x="4571988" y="0"/>
            <a:ext cx="0" cy="501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628650" y="273844"/>
            <a:ext cx="7886700" cy="9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An optimized HMAC Scheme - H</a:t>
            </a:r>
            <a:r>
              <a:rPr baseline="30000" lang="en" sz="3600">
                <a:latin typeface="Times New Roman"/>
                <a:ea typeface="Times New Roman"/>
                <a:cs typeface="Times New Roman"/>
                <a:sym typeface="Times New Roman"/>
              </a:rPr>
              <a:t>2</a:t>
            </a:r>
            <a:r>
              <a:rPr lang="en" sz="3600">
                <a:latin typeface="Times New Roman"/>
                <a:ea typeface="Times New Roman"/>
                <a:cs typeface="Times New Roman"/>
                <a:sym typeface="Times New Roman"/>
              </a:rPr>
              <a:t>MAC</a:t>
            </a:r>
            <a:endParaRPr baseline="30000" sz="3600">
              <a:latin typeface="Times New Roman"/>
              <a:ea typeface="Times New Roman"/>
              <a:cs typeface="Times New Roman"/>
              <a:sym typeface="Times New Roman"/>
            </a:endParaRPr>
          </a:p>
        </p:txBody>
      </p:sp>
      <p:sp>
        <p:nvSpPr>
          <p:cNvPr id="358" name="Shape 358"/>
          <p:cNvSpPr txBox="1"/>
          <p:nvPr>
            <p:ph idx="1" type="body"/>
          </p:nvPr>
        </p:nvSpPr>
        <p:spPr>
          <a:xfrm>
            <a:off x="628650" y="1369219"/>
            <a:ext cx="7886700" cy="3263400"/>
          </a:xfrm>
          <a:prstGeom prst="rect">
            <a:avLst/>
          </a:prstGeom>
        </p:spPr>
        <p:txBody>
          <a:bodyPr anchorCtr="0" anchor="t" bIns="91425" lIns="91425" spcFirstLastPara="1" rIns="91425" wrap="square" tIns="91425">
            <a:noAutofit/>
          </a:bodyPr>
          <a:lstStyle/>
          <a:p>
            <a:pPr indent="-254000" lvl="0" marL="342900" rtl="0">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optimised MAC is almost the same as HMAC except that the second call to the secret key, which is made at the finalization stage, is omitted.</a:t>
            </a:r>
            <a:endParaRPr sz="1400">
              <a:latin typeface="Times New Roman"/>
              <a:ea typeface="Times New Roman"/>
              <a:cs typeface="Times New Roman"/>
              <a:sym typeface="Times New Roman"/>
            </a:endParaRPr>
          </a:p>
          <a:p>
            <a:pPr indent="-254000" lvl="0" marL="342900" rtl="0">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this way we not only increase efficiency over HMAC but also reduce the cost of managing the key, as the new MAC invokes a key only once at the initialization stage, and the rest of the process depends solely on incoming data.</a:t>
            </a:r>
            <a:endParaRPr sz="1400">
              <a:latin typeface="Times New Roman"/>
              <a:ea typeface="Times New Roman"/>
              <a:cs typeface="Times New Roman"/>
              <a:sym typeface="Times New Roman"/>
            </a:endParaRPr>
          </a:p>
          <a:p>
            <a:pPr indent="-254000" lvl="0" marL="342900" rtl="0">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H</a:t>
            </a:r>
            <a:r>
              <a:rPr baseline="30000" lang="en" sz="1400">
                <a:latin typeface="Times New Roman"/>
                <a:ea typeface="Times New Roman"/>
                <a:cs typeface="Times New Roman"/>
                <a:sym typeface="Times New Roman"/>
              </a:rPr>
              <a:t>2</a:t>
            </a:r>
            <a:r>
              <a:rPr lang="en" sz="1400">
                <a:latin typeface="Times New Roman"/>
                <a:ea typeface="Times New Roman"/>
                <a:cs typeface="Times New Roman"/>
                <a:sym typeface="Times New Roman"/>
              </a:rPr>
              <a:t> -MAC algorithm is very simple to define: Given a Merkle-Damgard hash function </a:t>
            </a:r>
            <a:endParaRPr sz="1400">
              <a:latin typeface="Times New Roman"/>
              <a:ea typeface="Times New Roman"/>
              <a:cs typeface="Times New Roman"/>
              <a:sym typeface="Times New Roman"/>
            </a:endParaRPr>
          </a:p>
          <a:p>
            <a:pPr indent="0" lvl="0" marL="342900" rtl="0">
              <a:lnSpc>
                <a:spcPct val="115000"/>
              </a:lnSpc>
              <a:spcBef>
                <a:spcPts val="1600"/>
              </a:spcBef>
              <a:spcAft>
                <a:spcPts val="0"/>
              </a:spcAft>
              <a:buNone/>
            </a:pPr>
            <a:r>
              <a:rPr lang="en" sz="1400">
                <a:latin typeface="Times New Roman"/>
                <a:ea typeface="Times New Roman"/>
                <a:cs typeface="Times New Roman"/>
                <a:sym typeface="Times New Roman"/>
              </a:rPr>
              <a:t>H  : { 0,  1}</a:t>
            </a:r>
            <a:r>
              <a:rPr baseline="30000" lang="en" sz="1400">
                <a:latin typeface="Times New Roman"/>
                <a:ea typeface="Times New Roman"/>
                <a:cs typeface="Times New Roman"/>
                <a:sym typeface="Times New Roman"/>
              </a:rPr>
              <a:t>∗</a:t>
            </a:r>
            <a:r>
              <a:rPr lang="en" sz="1400">
                <a:latin typeface="Times New Roman"/>
                <a:ea typeface="Times New Roman"/>
                <a:cs typeface="Times New Roman"/>
                <a:sym typeface="Times New Roman"/>
              </a:rPr>
              <a:t> → { 0,  1}</a:t>
            </a:r>
            <a:r>
              <a:rPr baseline="30000" lang="en" sz="1400">
                <a:latin typeface="Times New Roman"/>
                <a:ea typeface="Times New Roman"/>
                <a:cs typeface="Times New Roman"/>
                <a:sym typeface="Times New Roman"/>
              </a:rPr>
              <a:t>n</a:t>
            </a:r>
            <a:r>
              <a:rPr lang="en" sz="1400">
                <a:latin typeface="Times New Roman"/>
                <a:ea typeface="Times New Roman"/>
                <a:cs typeface="Times New Roman"/>
                <a:sym typeface="Times New Roman"/>
              </a:rPr>
              <a:t>  and a secret key K ∈ { 0,  1}</a:t>
            </a:r>
            <a:r>
              <a:rPr baseline="30000" lang="en" sz="1400">
                <a:latin typeface="Times New Roman"/>
                <a:ea typeface="Times New Roman"/>
                <a:cs typeface="Times New Roman"/>
                <a:sym typeface="Times New Roman"/>
              </a:rPr>
              <a:t>n</a:t>
            </a:r>
            <a:r>
              <a:rPr lang="en" sz="1400">
                <a:latin typeface="Times New Roman"/>
                <a:ea typeface="Times New Roman"/>
                <a:cs typeface="Times New Roman"/>
                <a:sym typeface="Times New Roman"/>
              </a:rPr>
              <a:t> , the tag T for a message M ∈ { 0,  1}</a:t>
            </a:r>
            <a:r>
              <a:rPr baseline="30000" lang="en" sz="1400">
                <a:latin typeface="Times New Roman"/>
                <a:ea typeface="Times New Roman"/>
                <a:cs typeface="Times New Roman"/>
                <a:sym typeface="Times New Roman"/>
              </a:rPr>
              <a:t>∗</a:t>
            </a:r>
            <a:r>
              <a:rPr lang="en" sz="1400">
                <a:latin typeface="Times New Roman"/>
                <a:ea typeface="Times New Roman"/>
                <a:cs typeface="Times New Roman"/>
                <a:sym typeface="Times New Roman"/>
              </a:rPr>
              <a:t>  is computed as:</a:t>
            </a:r>
            <a:endParaRPr sz="1400">
              <a:latin typeface="Times New Roman"/>
              <a:ea typeface="Times New Roman"/>
              <a:cs typeface="Times New Roman"/>
              <a:sym typeface="Times New Roman"/>
            </a:endParaRPr>
          </a:p>
          <a:p>
            <a:pPr indent="0" lvl="0" marL="0" rtl="0" algn="ctr">
              <a:lnSpc>
                <a:spcPct val="115000"/>
              </a:lnSpc>
              <a:spcBef>
                <a:spcPts val="1600"/>
              </a:spcBef>
              <a:spcAft>
                <a:spcPts val="1600"/>
              </a:spcAft>
              <a:buClr>
                <a:schemeClr val="dk1"/>
              </a:buClr>
              <a:buSzPts val="800"/>
              <a:buFont typeface="Arial"/>
              <a:buNone/>
            </a:pPr>
            <a:r>
              <a:rPr lang="en" sz="1400">
                <a:latin typeface="Times New Roman"/>
                <a:ea typeface="Times New Roman"/>
                <a:cs typeface="Times New Roman"/>
                <a:sym typeface="Times New Roman"/>
              </a:rPr>
              <a:t>T  = H ( H ( K || pad || M  ) )  = H</a:t>
            </a:r>
            <a:r>
              <a:rPr baseline="30000" lang="en" sz="1400">
                <a:latin typeface="Times New Roman"/>
                <a:ea typeface="Times New Roman"/>
                <a:cs typeface="Times New Roman"/>
                <a:sym typeface="Times New Roman"/>
              </a:rPr>
              <a:t>2</a:t>
            </a:r>
            <a:r>
              <a:rPr lang="en" sz="1400">
                <a:latin typeface="Times New Roman"/>
                <a:ea typeface="Times New Roman"/>
                <a:cs typeface="Times New Roman"/>
                <a:sym typeface="Times New Roman"/>
              </a:rPr>
              <a:t> ( K || pad || M ),</a:t>
            </a:r>
            <a:endParaRPr sz="14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628650" y="82500"/>
            <a:ext cx="7886700" cy="9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Times New Roman"/>
                <a:ea typeface="Times New Roman"/>
                <a:cs typeface="Times New Roman"/>
                <a:sym typeface="Times New Roman"/>
              </a:rPr>
              <a:t>Working of the H</a:t>
            </a:r>
            <a:r>
              <a:rPr baseline="30000" lang="en" sz="2700">
                <a:latin typeface="Times New Roman"/>
                <a:ea typeface="Times New Roman"/>
                <a:cs typeface="Times New Roman"/>
                <a:sym typeface="Times New Roman"/>
              </a:rPr>
              <a:t>2</a:t>
            </a:r>
            <a:r>
              <a:rPr lang="en" sz="2700">
                <a:latin typeface="Times New Roman"/>
                <a:ea typeface="Times New Roman"/>
                <a:cs typeface="Times New Roman"/>
                <a:sym typeface="Times New Roman"/>
              </a:rPr>
              <a:t>MAC scheme</a:t>
            </a:r>
            <a:endParaRPr sz="2700">
              <a:latin typeface="Times New Roman"/>
              <a:ea typeface="Times New Roman"/>
              <a:cs typeface="Times New Roman"/>
              <a:sym typeface="Times New Roman"/>
            </a:endParaRPr>
          </a:p>
        </p:txBody>
      </p:sp>
      <p:pic>
        <p:nvPicPr>
          <p:cNvPr descr="New Mac.png" id="364" name="Shape 364"/>
          <p:cNvPicPr preferRelativeResize="0"/>
          <p:nvPr/>
        </p:nvPicPr>
        <p:blipFill>
          <a:blip r:embed="rId3">
            <a:alphaModFix/>
          </a:blip>
          <a:stretch>
            <a:fillRect/>
          </a:stretch>
        </p:blipFill>
        <p:spPr>
          <a:xfrm>
            <a:off x="2739619" y="956662"/>
            <a:ext cx="3664744" cy="381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71" name="Shape 371"/>
          <p:cNvSpPr txBox="1"/>
          <p:nvPr>
            <p:ph type="title"/>
          </p:nvPr>
        </p:nvSpPr>
        <p:spPr>
          <a:xfrm>
            <a:off x="628650" y="228825"/>
            <a:ext cx="7886700" cy="7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Times New Roman"/>
                <a:ea typeface="Times New Roman"/>
                <a:cs typeface="Times New Roman"/>
                <a:sym typeface="Times New Roman"/>
              </a:rPr>
              <a:t>Analysis of results of both HMAC schemes</a:t>
            </a:r>
            <a:endParaRPr sz="2700">
              <a:latin typeface="Times New Roman"/>
              <a:ea typeface="Times New Roman"/>
              <a:cs typeface="Times New Roman"/>
              <a:sym typeface="Times New Roman"/>
            </a:endParaRPr>
          </a:p>
        </p:txBody>
      </p:sp>
      <p:pic>
        <p:nvPicPr>
          <p:cNvPr descr="Our Hash.png" id="372" name="Shape 372"/>
          <p:cNvPicPr preferRelativeResize="0"/>
          <p:nvPr/>
        </p:nvPicPr>
        <p:blipFill>
          <a:blip r:embed="rId3">
            <a:alphaModFix/>
          </a:blip>
          <a:stretch>
            <a:fillRect/>
          </a:stretch>
        </p:blipFill>
        <p:spPr>
          <a:xfrm>
            <a:off x="1483144" y="1070981"/>
            <a:ext cx="6715123" cy="1593056"/>
          </a:xfrm>
          <a:prstGeom prst="rect">
            <a:avLst/>
          </a:prstGeom>
          <a:noFill/>
          <a:ln>
            <a:noFill/>
          </a:ln>
        </p:spPr>
      </p:pic>
      <p:pic>
        <p:nvPicPr>
          <p:cNvPr descr="Opt Mac.png" id="373" name="Shape 373"/>
          <p:cNvPicPr preferRelativeResize="0"/>
          <p:nvPr/>
        </p:nvPicPr>
        <p:blipFill>
          <a:blip r:embed="rId4">
            <a:alphaModFix/>
          </a:blip>
          <a:stretch>
            <a:fillRect/>
          </a:stretch>
        </p:blipFill>
        <p:spPr>
          <a:xfrm>
            <a:off x="1483134" y="2755819"/>
            <a:ext cx="6715125" cy="1543050"/>
          </a:xfrm>
          <a:prstGeom prst="rect">
            <a:avLst/>
          </a:prstGeom>
          <a:noFill/>
          <a:ln>
            <a:noFill/>
          </a:ln>
        </p:spPr>
      </p:pic>
      <p:sp>
        <p:nvSpPr>
          <p:cNvPr id="374" name="Shape 374"/>
          <p:cNvSpPr txBox="1"/>
          <p:nvPr/>
        </p:nvSpPr>
        <p:spPr>
          <a:xfrm>
            <a:off x="388706" y="1659269"/>
            <a:ext cx="1283100" cy="4164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lang="en" sz="1400">
                <a:latin typeface="Times New Roman"/>
                <a:ea typeface="Times New Roman"/>
                <a:cs typeface="Times New Roman"/>
                <a:sym typeface="Times New Roman"/>
              </a:rPr>
              <a:t>Regular HMAC </a:t>
            </a:r>
            <a:endParaRPr sz="1400">
              <a:latin typeface="Times New Roman"/>
              <a:ea typeface="Times New Roman"/>
              <a:cs typeface="Times New Roman"/>
              <a:sym typeface="Times New Roman"/>
            </a:endParaRPr>
          </a:p>
        </p:txBody>
      </p:sp>
      <p:sp>
        <p:nvSpPr>
          <p:cNvPr id="375" name="Shape 375"/>
          <p:cNvSpPr txBox="1"/>
          <p:nvPr/>
        </p:nvSpPr>
        <p:spPr>
          <a:xfrm>
            <a:off x="0" y="3444019"/>
            <a:ext cx="1419300" cy="4164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H</a:t>
            </a:r>
            <a:r>
              <a:rPr baseline="30000" lang="en" sz="1400">
                <a:solidFill>
                  <a:schemeClr val="dk1"/>
                </a:solidFill>
                <a:latin typeface="Times New Roman"/>
                <a:ea typeface="Times New Roman"/>
                <a:cs typeface="Times New Roman"/>
                <a:sym typeface="Times New Roman"/>
              </a:rPr>
              <a:t>2</a:t>
            </a:r>
            <a:r>
              <a:rPr lang="en" sz="1400">
                <a:solidFill>
                  <a:schemeClr val="dk1"/>
                </a:solidFill>
                <a:latin typeface="Times New Roman"/>
                <a:ea typeface="Times New Roman"/>
                <a:cs typeface="Times New Roman"/>
                <a:sym typeface="Times New Roman"/>
              </a:rPr>
              <a:t>MAC</a:t>
            </a:r>
            <a:endParaRPr sz="14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628650" y="273844"/>
            <a:ext cx="7886700" cy="9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Hardware Employed</a:t>
            </a:r>
            <a:endParaRPr sz="3600">
              <a:latin typeface="Times New Roman"/>
              <a:ea typeface="Times New Roman"/>
              <a:cs typeface="Times New Roman"/>
              <a:sym typeface="Times New Roman"/>
            </a:endParaRPr>
          </a:p>
        </p:txBody>
      </p:sp>
      <p:pic>
        <p:nvPicPr>
          <p:cNvPr id="381" name="Shape 381"/>
          <p:cNvPicPr preferRelativeResize="0"/>
          <p:nvPr/>
        </p:nvPicPr>
        <p:blipFill>
          <a:blip r:embed="rId3">
            <a:alphaModFix/>
          </a:blip>
          <a:stretch>
            <a:fillRect/>
          </a:stretch>
        </p:blipFill>
        <p:spPr>
          <a:xfrm>
            <a:off x="2030800" y="1268044"/>
            <a:ext cx="5082389" cy="34838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258500" y="1162825"/>
            <a:ext cx="4045200" cy="2961900"/>
          </a:xfrm>
          <a:prstGeom prst="rect">
            <a:avLst/>
          </a:prstGeom>
        </p:spPr>
        <p:txBody>
          <a:bodyPr anchorCtr="0" anchor="b" bIns="91425" lIns="91425" spcFirstLastPara="1" rIns="91425" wrap="square" tIns="91425">
            <a:noAutofit/>
          </a:bodyPr>
          <a:lstStyle/>
          <a:p>
            <a:pPr indent="0" lvl="0" marL="0" rtl="0" algn="l">
              <a:lnSpc>
                <a:spcPct val="135000"/>
              </a:lnSpc>
              <a:spcBef>
                <a:spcPts val="4800"/>
              </a:spcBef>
              <a:spcAft>
                <a:spcPts val="0"/>
              </a:spcAft>
              <a:buNone/>
            </a:pPr>
            <a:r>
              <a:rPr lang="en" sz="3000">
                <a:solidFill>
                  <a:srgbClr val="000000"/>
                </a:solidFill>
                <a:highlight>
                  <a:schemeClr val="lt1"/>
                </a:highlight>
                <a:latin typeface="Times New Roman"/>
                <a:ea typeface="Times New Roman"/>
                <a:cs typeface="Times New Roman"/>
                <a:sym typeface="Times New Roman"/>
              </a:rPr>
              <a:t>Intrusion Detection System for In-Vehicle Network Security</a:t>
            </a:r>
            <a:endParaRPr sz="3000">
              <a:solidFill>
                <a:srgbClr val="000000"/>
              </a:solidFill>
              <a:highlight>
                <a:schemeClr val="lt1"/>
              </a:highlight>
              <a:latin typeface="Times New Roman"/>
              <a:ea typeface="Times New Roman"/>
              <a:cs typeface="Times New Roman"/>
              <a:sym typeface="Times New Roman"/>
            </a:endParaRPr>
          </a:p>
          <a:p>
            <a:pPr indent="0" lvl="0" marL="0">
              <a:spcBef>
                <a:spcPts val="240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387" name="Shape 387"/>
          <p:cNvPicPr preferRelativeResize="0"/>
          <p:nvPr/>
        </p:nvPicPr>
        <p:blipFill>
          <a:blip r:embed="rId3">
            <a:alphaModFix/>
          </a:blip>
          <a:stretch>
            <a:fillRect/>
          </a:stretch>
        </p:blipFill>
        <p:spPr>
          <a:xfrm>
            <a:off x="5080025" y="1018788"/>
            <a:ext cx="3425625" cy="310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idx="4294967295" type="ctrTitle"/>
          </p:nvPr>
        </p:nvSpPr>
        <p:spPr>
          <a:xfrm>
            <a:off x="311700" y="276052"/>
            <a:ext cx="8520600" cy="73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Times New Roman"/>
                <a:ea typeface="Times New Roman"/>
                <a:cs typeface="Times New Roman"/>
                <a:sym typeface="Times New Roman"/>
              </a:rPr>
              <a:t>Synthesizing CAN Bus Anomalies</a:t>
            </a:r>
            <a:endParaRPr sz="3600">
              <a:latin typeface="Times New Roman"/>
              <a:ea typeface="Times New Roman"/>
              <a:cs typeface="Times New Roman"/>
              <a:sym typeface="Times New Roman"/>
            </a:endParaRPr>
          </a:p>
        </p:txBody>
      </p:sp>
      <p:sp>
        <p:nvSpPr>
          <p:cNvPr id="393" name="Shape 393"/>
          <p:cNvSpPr txBox="1"/>
          <p:nvPr>
            <p:ph idx="4294967295" type="subTitle"/>
          </p:nvPr>
        </p:nvSpPr>
        <p:spPr>
          <a:xfrm>
            <a:off x="311700" y="1341051"/>
            <a:ext cx="8520600" cy="2739300"/>
          </a:xfrm>
          <a:prstGeom prst="rect">
            <a:avLst/>
          </a:prstGeom>
        </p:spPr>
        <p:txBody>
          <a:bodyPr anchorCtr="0" anchor="t" bIns="91425" lIns="91425" spcFirstLastPara="1" rIns="91425" wrap="square" tIns="91425">
            <a:noAutofit/>
          </a:bodyPr>
          <a:lstStyle/>
          <a:p>
            <a:pPr indent="-279400" lvl="0" marL="3429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Random Distribution</a:t>
            </a:r>
            <a:endParaRPr sz="1800">
              <a:solidFill>
                <a:srgbClr val="000000"/>
              </a:solidFill>
              <a:latin typeface="Times New Roman"/>
              <a:ea typeface="Times New Roman"/>
              <a:cs typeface="Times New Roman"/>
              <a:sym typeface="Times New Roman"/>
            </a:endParaRPr>
          </a:p>
          <a:p>
            <a:pPr indent="-279400" lvl="0" marL="3429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Bit-wise Probability Distribution</a:t>
            </a:r>
            <a:endParaRPr sz="1800">
              <a:solidFill>
                <a:srgbClr val="000000"/>
              </a:solidFill>
              <a:latin typeface="Times New Roman"/>
              <a:ea typeface="Times New Roman"/>
              <a:cs typeface="Times New Roman"/>
              <a:sym typeface="Times New Roman"/>
            </a:endParaRPr>
          </a:p>
          <a:p>
            <a:pPr indent="-279400" lvl="0" marL="3429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Byte-wise Probability Distribution</a:t>
            </a:r>
            <a:endParaRPr sz="1800">
              <a:solidFill>
                <a:srgbClr val="000000"/>
              </a:solidFill>
              <a:latin typeface="Times New Roman"/>
              <a:ea typeface="Times New Roman"/>
              <a:cs typeface="Times New Roman"/>
              <a:sym typeface="Times New Roman"/>
            </a:endParaRPr>
          </a:p>
          <a:p>
            <a:pPr indent="-279400" lvl="0" marL="3429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Pairwise Probability Distribution</a:t>
            </a:r>
            <a:endParaRPr sz="1800">
              <a:solidFill>
                <a:srgbClr val="000000"/>
              </a:solidFill>
              <a:latin typeface="Times New Roman"/>
              <a:ea typeface="Times New Roman"/>
              <a:cs typeface="Times New Roman"/>
              <a:sym typeface="Times New Roman"/>
            </a:endParaRPr>
          </a:p>
          <a:p>
            <a:pPr indent="-279400" lvl="0" marL="3429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Pairwise Inverted Probability Distribution</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Analysis of Data</a:t>
            </a:r>
            <a:endParaRPr/>
          </a:p>
        </p:txBody>
      </p:sp>
      <p:sp>
        <p:nvSpPr>
          <p:cNvPr id="399" name="Shape 39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900"/>
          </a:p>
          <a:p>
            <a:pPr indent="0" lvl="0" marL="0" rtl="0">
              <a:spcBef>
                <a:spcPts val="1600"/>
              </a:spcBef>
              <a:spcAft>
                <a:spcPts val="0"/>
              </a:spcAft>
              <a:buNone/>
            </a:pPr>
            <a:r>
              <a:rPr lang="en" sz="2400"/>
              <a:t>Types of Data:</a:t>
            </a:r>
            <a:endParaRPr sz="2400"/>
          </a:p>
          <a:p>
            <a:pPr indent="-368300" lvl="0" marL="457200" rtl="0">
              <a:spcBef>
                <a:spcPts val="1600"/>
              </a:spcBef>
              <a:spcAft>
                <a:spcPts val="0"/>
              </a:spcAft>
              <a:buSzPts val="2200"/>
              <a:buChar char="❏"/>
            </a:pPr>
            <a:r>
              <a:rPr lang="en" sz="2200"/>
              <a:t>Unchanged Data</a:t>
            </a:r>
            <a:endParaRPr sz="2200"/>
          </a:p>
          <a:p>
            <a:pPr indent="-368300" lvl="0" marL="457200" rtl="0">
              <a:spcBef>
                <a:spcPts val="0"/>
              </a:spcBef>
              <a:spcAft>
                <a:spcPts val="0"/>
              </a:spcAft>
              <a:buSzPts val="2200"/>
              <a:buChar char="❏"/>
            </a:pPr>
            <a:r>
              <a:rPr lang="en" sz="2200"/>
              <a:t>Control Data</a:t>
            </a:r>
            <a:endParaRPr sz="2200"/>
          </a:p>
          <a:p>
            <a:pPr indent="-368300" lvl="0" marL="457200">
              <a:spcBef>
                <a:spcPts val="0"/>
              </a:spcBef>
              <a:spcAft>
                <a:spcPts val="0"/>
              </a:spcAft>
              <a:buSzPts val="2200"/>
              <a:buChar char="❏"/>
            </a:pPr>
            <a:r>
              <a:rPr lang="en" sz="2200"/>
              <a:t>Continuous Valued Data</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Control Data</a:t>
            </a:r>
            <a:endParaRPr/>
          </a:p>
        </p:txBody>
      </p:sp>
      <p:pic>
        <p:nvPicPr>
          <p:cNvPr descr="control_data.png" id="405" name="Shape 405"/>
          <p:cNvPicPr preferRelativeResize="0"/>
          <p:nvPr/>
        </p:nvPicPr>
        <p:blipFill>
          <a:blip r:embed="rId3">
            <a:alphaModFix/>
          </a:blip>
          <a:stretch>
            <a:fillRect/>
          </a:stretch>
        </p:blipFill>
        <p:spPr>
          <a:xfrm>
            <a:off x="1003800" y="1058225"/>
            <a:ext cx="7037632" cy="3724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13" y="313850"/>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Continuous Valued Data</a:t>
            </a:r>
            <a:endParaRPr/>
          </a:p>
        </p:txBody>
      </p:sp>
      <p:sp>
        <p:nvSpPr>
          <p:cNvPr id="411" name="Shape 41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158_1_2.png" id="412" name="Shape 412"/>
          <p:cNvPicPr preferRelativeResize="0"/>
          <p:nvPr/>
        </p:nvPicPr>
        <p:blipFill>
          <a:blip r:embed="rId3">
            <a:alphaModFix/>
          </a:blip>
          <a:stretch>
            <a:fillRect/>
          </a:stretch>
        </p:blipFill>
        <p:spPr>
          <a:xfrm>
            <a:off x="992550" y="975750"/>
            <a:ext cx="7158927" cy="378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Times New Roman"/>
                <a:ea typeface="Times New Roman"/>
                <a:cs typeface="Times New Roman"/>
                <a:sym typeface="Times New Roman"/>
              </a:rPr>
              <a:t>Problem Statement</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76" name="Shape 7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The project is based on attacking , prevention and detection of CAN Bus.</a:t>
            </a:r>
            <a:endParaRPr sz="2000">
              <a:solidFill>
                <a:srgbClr val="000000"/>
              </a:solidFill>
              <a:latin typeface="Times New Roman"/>
              <a:ea typeface="Times New Roman"/>
              <a:cs typeface="Times New Roman"/>
              <a:sym typeface="Times New Roman"/>
            </a:endParaRPr>
          </a:p>
          <a:p>
            <a:pPr indent="-355600" lvl="0" marL="457200" rtl="0">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Lack of security in the protocol of one of the most upcoming technologies - automated cars - motivated us to undertake this project.</a:t>
            </a:r>
            <a:endParaRPr sz="2000">
              <a:solidFill>
                <a:srgbClr val="000000"/>
              </a:solidFill>
              <a:latin typeface="Times New Roman"/>
              <a:ea typeface="Times New Roman"/>
              <a:cs typeface="Times New Roman"/>
              <a:sym typeface="Times New Roman"/>
            </a:endParaRPr>
          </a:p>
          <a:p>
            <a:pPr indent="-355600" lvl="0" marL="457200" rtl="0">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Developing an authentication scheme and encryption that would add a logical layer of security over the protocol without affecting the timeliness of the messages would be our ultimate goal.</a:t>
            </a:r>
            <a:endParaRPr sz="2000">
              <a:solidFill>
                <a:srgbClr val="000000"/>
              </a:solidFill>
              <a:latin typeface="Times New Roman"/>
              <a:ea typeface="Times New Roman"/>
              <a:cs typeface="Times New Roman"/>
              <a:sym typeface="Times New Roman"/>
            </a:endParaRPr>
          </a:p>
          <a:p>
            <a:pPr indent="-355600" lvl="0" marL="457200" rtl="0">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We also have dwelled into machine learning and data mining by detecting intrusion using models such as LSTM, DNN, Entropy and Apriori</a:t>
            </a:r>
            <a:endParaRPr sz="2000">
              <a:solidFill>
                <a:srgbClr val="000000"/>
              </a:solidFill>
              <a:latin typeface="Times New Roman"/>
              <a:ea typeface="Times New Roman"/>
              <a:cs typeface="Times New Roman"/>
              <a:sym typeface="Times New Roman"/>
            </a:endParaRPr>
          </a:p>
          <a:p>
            <a:pPr indent="-355600" lvl="0" marL="457200" rtl="0">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These models predicted anomalies in the CAN Bus data stream.</a:t>
            </a:r>
            <a:endParaRPr sz="2000">
              <a:solidFill>
                <a:srgbClr val="000000"/>
              </a:solidFill>
              <a:latin typeface="Times New Roman"/>
              <a:ea typeface="Times New Roman"/>
              <a:cs typeface="Times New Roman"/>
              <a:sym typeface="Times New Roman"/>
            </a:endParaRPr>
          </a:p>
          <a:p>
            <a:pPr indent="0" lvl="0" marL="0" rtl="0">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0" lvl="0" marL="0">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313850"/>
            <a:ext cx="8520600" cy="613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Interrelation Between Data</a:t>
            </a:r>
            <a:endParaRPr/>
          </a:p>
        </p:txBody>
      </p:sp>
      <p:sp>
        <p:nvSpPr>
          <p:cNvPr id="418" name="Shape 4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1D0_1_2.png" id="419" name="Shape 419"/>
          <p:cNvPicPr preferRelativeResize="0"/>
          <p:nvPr/>
        </p:nvPicPr>
        <p:blipFill>
          <a:blip r:embed="rId3">
            <a:alphaModFix/>
          </a:blip>
          <a:stretch>
            <a:fillRect/>
          </a:stretch>
        </p:blipFill>
        <p:spPr>
          <a:xfrm>
            <a:off x="1012975" y="986575"/>
            <a:ext cx="7118048" cy="3767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speed_vs_dist.png" id="426" name="Shape 426"/>
          <p:cNvPicPr preferRelativeResize="0"/>
          <p:nvPr/>
        </p:nvPicPr>
        <p:blipFill>
          <a:blip r:embed="rId3">
            <a:alphaModFix/>
          </a:blip>
          <a:stretch>
            <a:fillRect/>
          </a:stretch>
        </p:blipFill>
        <p:spPr>
          <a:xfrm>
            <a:off x="241238" y="279675"/>
            <a:ext cx="8661525" cy="45841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311775"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Apriori Data Mining Technique</a:t>
            </a:r>
            <a:endParaRPr sz="3600">
              <a:latin typeface="Times New Roman"/>
              <a:ea typeface="Times New Roman"/>
              <a:cs typeface="Times New Roman"/>
              <a:sym typeface="Times New Roman"/>
            </a:endParaRPr>
          </a:p>
        </p:txBody>
      </p:sp>
      <p:sp>
        <p:nvSpPr>
          <p:cNvPr id="433" name="Shape 4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317500" lvl="0" marL="342900" rtl="0" algn="just">
              <a:lnSpc>
                <a:spcPct val="120000"/>
              </a:lnSpc>
              <a:spcBef>
                <a:spcPts val="1000"/>
              </a:spcBef>
              <a:spcAft>
                <a:spcPts val="0"/>
              </a:spcAft>
              <a:buClr>
                <a:srgbClr val="252525"/>
              </a:buClr>
              <a:buSzPts val="2400"/>
              <a:buFont typeface="Times New Roman"/>
              <a:buChar char="❏"/>
            </a:pPr>
            <a:r>
              <a:rPr lang="en" sz="2400">
                <a:solidFill>
                  <a:srgbClr val="252525"/>
                </a:solidFill>
                <a:highlight>
                  <a:srgbClr val="FFFFFF"/>
                </a:highlight>
                <a:latin typeface="Times New Roman"/>
                <a:ea typeface="Times New Roman"/>
                <a:cs typeface="Times New Roman"/>
                <a:sym typeface="Times New Roman"/>
              </a:rPr>
              <a:t>Association Rules</a:t>
            </a:r>
            <a:endParaRPr sz="2400">
              <a:solidFill>
                <a:srgbClr val="252525"/>
              </a:solidFill>
              <a:highlight>
                <a:srgbClr val="FFFFFF"/>
              </a:highlight>
              <a:latin typeface="Times New Roman"/>
              <a:ea typeface="Times New Roman"/>
              <a:cs typeface="Times New Roman"/>
              <a:sym typeface="Times New Roman"/>
            </a:endParaRPr>
          </a:p>
          <a:p>
            <a:pPr indent="-317500" lvl="0" marL="342900" rtl="0" algn="just">
              <a:lnSpc>
                <a:spcPct val="120000"/>
              </a:lnSpc>
              <a:spcBef>
                <a:spcPts val="0"/>
              </a:spcBef>
              <a:spcAft>
                <a:spcPts val="0"/>
              </a:spcAft>
              <a:buClr>
                <a:srgbClr val="252525"/>
              </a:buClr>
              <a:buSzPts val="2400"/>
              <a:buFont typeface="Times New Roman"/>
              <a:buChar char="❏"/>
            </a:pPr>
            <a:r>
              <a:rPr lang="en" sz="2400">
                <a:solidFill>
                  <a:srgbClr val="252525"/>
                </a:solidFill>
                <a:highlight>
                  <a:srgbClr val="FFFFFF"/>
                </a:highlight>
                <a:latin typeface="Times New Roman"/>
                <a:ea typeface="Times New Roman"/>
                <a:cs typeface="Times New Roman"/>
                <a:sym typeface="Times New Roman"/>
              </a:rPr>
              <a:t>Support</a:t>
            </a:r>
            <a:endParaRPr sz="2400">
              <a:solidFill>
                <a:srgbClr val="252525"/>
              </a:solidFill>
              <a:highlight>
                <a:srgbClr val="FFFFFF"/>
              </a:highlight>
              <a:latin typeface="Times New Roman"/>
              <a:ea typeface="Times New Roman"/>
              <a:cs typeface="Times New Roman"/>
              <a:sym typeface="Times New Roman"/>
            </a:endParaRPr>
          </a:p>
          <a:p>
            <a:pPr indent="-317500" lvl="0" marL="342900" rtl="0" algn="just">
              <a:lnSpc>
                <a:spcPct val="120000"/>
              </a:lnSpc>
              <a:spcBef>
                <a:spcPts val="0"/>
              </a:spcBef>
              <a:spcAft>
                <a:spcPts val="0"/>
              </a:spcAft>
              <a:buClr>
                <a:srgbClr val="252525"/>
              </a:buClr>
              <a:buSzPts val="2400"/>
              <a:buFont typeface="Times New Roman"/>
              <a:buChar char="❏"/>
            </a:pPr>
            <a:r>
              <a:rPr lang="en" sz="2400">
                <a:solidFill>
                  <a:srgbClr val="252525"/>
                </a:solidFill>
                <a:highlight>
                  <a:srgbClr val="FFFFFF"/>
                </a:highlight>
                <a:latin typeface="Times New Roman"/>
                <a:ea typeface="Times New Roman"/>
                <a:cs typeface="Times New Roman"/>
                <a:sym typeface="Times New Roman"/>
              </a:rPr>
              <a:t>Confidence</a:t>
            </a:r>
            <a:endParaRPr sz="2400">
              <a:solidFill>
                <a:srgbClr val="252525"/>
              </a:solidFill>
              <a:highlight>
                <a:srgbClr val="FFFFFF"/>
              </a:highlight>
              <a:latin typeface="Times New Roman"/>
              <a:ea typeface="Times New Roman"/>
              <a:cs typeface="Times New Roman"/>
              <a:sym typeface="Times New Roman"/>
            </a:endParaRPr>
          </a:p>
          <a:p>
            <a:pPr indent="-317500" lvl="0" marL="342900" rtl="0" algn="just">
              <a:lnSpc>
                <a:spcPct val="120000"/>
              </a:lnSpc>
              <a:spcBef>
                <a:spcPts val="0"/>
              </a:spcBef>
              <a:spcAft>
                <a:spcPts val="0"/>
              </a:spcAft>
              <a:buClr>
                <a:srgbClr val="252525"/>
              </a:buClr>
              <a:buSzPts val="2400"/>
              <a:buFont typeface="Times New Roman"/>
              <a:buChar char="❏"/>
            </a:pPr>
            <a:r>
              <a:rPr lang="en" sz="2400">
                <a:solidFill>
                  <a:srgbClr val="252525"/>
                </a:solidFill>
                <a:highlight>
                  <a:srgbClr val="FFFFFF"/>
                </a:highlight>
                <a:latin typeface="Times New Roman"/>
                <a:ea typeface="Times New Roman"/>
                <a:cs typeface="Times New Roman"/>
                <a:sym typeface="Times New Roman"/>
              </a:rPr>
              <a:t>Frequent ItemSets within CAN IDs.</a:t>
            </a:r>
            <a:endParaRPr sz="2400">
              <a:solidFill>
                <a:srgbClr val="252525"/>
              </a:solidFill>
              <a:highlight>
                <a:srgbClr val="FFFFFF"/>
              </a:highlight>
              <a:latin typeface="Times New Roman"/>
              <a:ea typeface="Times New Roman"/>
              <a:cs typeface="Times New Roman"/>
              <a:sym typeface="Times New Roman"/>
            </a:endParaRPr>
          </a:p>
          <a:p>
            <a:pPr indent="0" lvl="0" marL="0" rtl="0" algn="just">
              <a:lnSpc>
                <a:spcPct val="120000"/>
              </a:lnSpc>
              <a:spcBef>
                <a:spcPts val="1000"/>
              </a:spcBef>
              <a:spcAft>
                <a:spcPts val="500"/>
              </a:spcAft>
              <a:buNone/>
            </a:pPr>
            <a:r>
              <a:t/>
            </a:r>
            <a:endParaRPr>
              <a:solidFill>
                <a:srgbClr val="25252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graphicFrame>
        <p:nvGraphicFramePr>
          <p:cNvPr id="439" name="Shape 439"/>
          <p:cNvGraphicFramePr/>
          <p:nvPr/>
        </p:nvGraphicFramePr>
        <p:xfrm>
          <a:off x="714375" y="1560650"/>
          <a:ext cx="3000000" cy="3000000"/>
        </p:xfrm>
        <a:graphic>
          <a:graphicData uri="http://schemas.openxmlformats.org/drawingml/2006/table">
            <a:tbl>
              <a:tblPr>
                <a:noFill/>
                <a:tableStyleId>{97A445B6-DE02-46E0-B48B-534C4C76F288}</a:tableStyleId>
              </a:tblPr>
              <a:tblGrid>
                <a:gridCol w="2520850"/>
                <a:gridCol w="1391125"/>
                <a:gridCol w="1617075"/>
                <a:gridCol w="1843025"/>
              </a:tblGrid>
              <a:tr h="454075">
                <a:tc>
                  <a:txBody>
                    <a:bodyPr>
                      <a:noAutofit/>
                    </a:bodyPr>
                    <a:lstStyle/>
                    <a:p>
                      <a:pPr indent="0" lvl="0" marL="0" rtl="0">
                        <a:spcBef>
                          <a:spcPts val="0"/>
                        </a:spcBef>
                        <a:spcAft>
                          <a:spcPts val="0"/>
                        </a:spcAft>
                        <a:buNone/>
                      </a:pPr>
                      <a:r>
                        <a:rPr lang="en" sz="1800"/>
                        <a:t>Antecedent</a:t>
                      </a:r>
                      <a:endParaRPr sz="1800"/>
                    </a:p>
                  </a:txBody>
                  <a:tcPr marT="68575" marB="68575" marR="68575" marL="68575">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t>Consequent</a:t>
                      </a:r>
                      <a:endParaRPr sz="1800"/>
                    </a:p>
                  </a:txBody>
                  <a:tcPr marT="68575" marB="68575" marR="68575" marL="68575">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t>Support</a:t>
                      </a:r>
                      <a:endParaRPr sz="1800"/>
                    </a:p>
                  </a:txBody>
                  <a:tcPr marT="68575" marB="68575" marR="68575" marL="68575">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t>Confidence</a:t>
                      </a:r>
                      <a:endParaRPr sz="1800"/>
                    </a:p>
                  </a:txBody>
                  <a:tcPr marT="68575" marB="68575" marR="68575" marL="68575">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{158,328,39} </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{13C}</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0.0350</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0.9668508</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{17C,1ED,221}</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{1A6}</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0.0416</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0.8421053</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{1A4,1A6,295}</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{17C}</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0.0576</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0.8299712</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{1ED,221}</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{1A6}</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0.0524</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0.8264984</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{158,1AB,1ED,255}</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{39}</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0.0868</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0.7876588</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{158,1ED,255}</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{39}</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0.1282</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0.7788578</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50">
                <a:tc>
                  <a:txBody>
                    <a:bodyPr>
                      <a:noAutofit/>
                    </a:bodyPr>
                    <a:lstStyle/>
                    <a:p>
                      <a:pPr indent="0" lvl="0" marL="0" rtl="0">
                        <a:spcBef>
                          <a:spcPts val="0"/>
                        </a:spcBef>
                        <a:spcAft>
                          <a:spcPts val="0"/>
                        </a:spcAft>
                        <a:buNone/>
                      </a:pPr>
                      <a:r>
                        <a:rPr lang="en" sz="1800">
                          <a:solidFill>
                            <a:srgbClr val="222222"/>
                          </a:solidFill>
                          <a:highlight>
                            <a:srgbClr val="FFFFFF"/>
                          </a:highlight>
                        </a:rPr>
                        <a:t>{221,39}</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{1A6}</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0.0442</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800">
                          <a:solidFill>
                            <a:srgbClr val="222222"/>
                          </a:solidFill>
                          <a:highlight>
                            <a:srgbClr val="FFFFFF"/>
                          </a:highlight>
                        </a:rPr>
                        <a:t>0.7594502</a:t>
                      </a:r>
                      <a:endParaRPr sz="1800">
                        <a:solidFill>
                          <a:srgbClr val="222222"/>
                        </a:solidFill>
                        <a:highlight>
                          <a:srgbClr val="FFFFFF"/>
                        </a:highlight>
                      </a:endParaRPr>
                    </a:p>
                  </a:txBody>
                  <a:tcPr marT="47625" marB="47625" marR="47625" marL="476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40" name="Shape 440"/>
          <p:cNvSpPr txBox="1"/>
          <p:nvPr/>
        </p:nvSpPr>
        <p:spPr>
          <a:xfrm>
            <a:off x="714375" y="775475"/>
            <a:ext cx="7372200" cy="6912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lang="en" sz="3600">
                <a:latin typeface="Times New Roman"/>
                <a:ea typeface="Times New Roman"/>
                <a:cs typeface="Times New Roman"/>
                <a:sym typeface="Times New Roman"/>
              </a:rPr>
              <a:t>Frequent CAN IDs and its Association</a:t>
            </a:r>
            <a:endParaRPr sz="36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3429000" rtl="0">
              <a:spcBef>
                <a:spcPts val="0"/>
              </a:spcBef>
              <a:spcAft>
                <a:spcPts val="0"/>
              </a:spcAft>
              <a:buNone/>
            </a:pPr>
            <a:r>
              <a:rPr lang="en" sz="3600">
                <a:latin typeface="Times New Roman"/>
                <a:ea typeface="Times New Roman"/>
                <a:cs typeface="Times New Roman"/>
                <a:sym typeface="Times New Roman"/>
              </a:rPr>
              <a:t>Entropy</a:t>
            </a:r>
            <a:endParaRPr sz="3600">
              <a:latin typeface="Times New Roman"/>
              <a:ea typeface="Times New Roman"/>
              <a:cs typeface="Times New Roman"/>
              <a:sym typeface="Times New Roman"/>
            </a:endParaRPr>
          </a:p>
        </p:txBody>
      </p:sp>
      <p:sp>
        <p:nvSpPr>
          <p:cNvPr id="447" name="Shape 447"/>
          <p:cNvSpPr txBox="1"/>
          <p:nvPr>
            <p:ph idx="1" type="body"/>
          </p:nvPr>
        </p:nvSpPr>
        <p:spPr>
          <a:xfrm>
            <a:off x="215831" y="1242806"/>
            <a:ext cx="4733100" cy="384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latin typeface="Times New Roman"/>
                <a:ea typeface="Times New Roman"/>
                <a:cs typeface="Times New Roman"/>
                <a:sym typeface="Times New Roman"/>
              </a:rPr>
              <a:t>Data Abstraction Level</a:t>
            </a:r>
            <a:endParaRPr>
              <a:solidFill>
                <a:srgbClr val="000000"/>
              </a:solidFill>
              <a:latin typeface="Times New Roman"/>
              <a:ea typeface="Times New Roman"/>
              <a:cs typeface="Times New Roman"/>
              <a:sym typeface="Times New Roman"/>
            </a:endParaRPr>
          </a:p>
          <a:p>
            <a:pPr indent="-279400" lvl="0" marL="342900" rtl="0">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Binary Level</a:t>
            </a:r>
            <a:endParaRPr>
              <a:solidFill>
                <a:srgbClr val="000000"/>
              </a:solidFill>
              <a:latin typeface="Times New Roman"/>
              <a:ea typeface="Times New Roman"/>
              <a:cs typeface="Times New Roman"/>
              <a:sym typeface="Times New Roman"/>
            </a:endParaRPr>
          </a:p>
          <a:p>
            <a:pPr indent="-279400" lvl="0" marL="342900" rtl="0">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Signal Level</a:t>
            </a:r>
            <a:endParaRPr>
              <a:solidFill>
                <a:srgbClr val="000000"/>
              </a:solidFill>
              <a:latin typeface="Times New Roman"/>
              <a:ea typeface="Times New Roman"/>
              <a:cs typeface="Times New Roman"/>
              <a:sym typeface="Times New Roman"/>
            </a:endParaRPr>
          </a:p>
          <a:p>
            <a:pPr indent="-279400" lvl="0" marL="342900" rtl="0">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Protocol Level</a:t>
            </a:r>
            <a:endParaRPr>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rPr lang="en">
                <a:solidFill>
                  <a:srgbClr val="000000"/>
                </a:solidFill>
                <a:latin typeface="Times New Roman"/>
                <a:ea typeface="Times New Roman"/>
                <a:cs typeface="Times New Roman"/>
                <a:sym typeface="Times New Roman"/>
              </a:rPr>
              <a:t>Information-Theoretic Measures</a:t>
            </a:r>
            <a:endParaRPr>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rPr lang="en">
                <a:solidFill>
                  <a:srgbClr val="000000"/>
                </a:solidFill>
                <a:latin typeface="Times New Roman"/>
                <a:ea typeface="Times New Roman"/>
                <a:cs typeface="Times New Roman"/>
                <a:sym typeface="Times New Roman"/>
              </a:rPr>
              <a:t>Relative Entropy: 		</a:t>
            </a:r>
            <a:endParaRPr>
              <a:solidFill>
                <a:srgbClr val="000000"/>
              </a:solidFill>
              <a:latin typeface="Times New Roman"/>
              <a:ea typeface="Times New Roman"/>
              <a:cs typeface="Times New Roman"/>
              <a:sym typeface="Times New Roman"/>
            </a:endParaRPr>
          </a:p>
          <a:p>
            <a:pPr indent="0" lvl="0" marL="0" rtl="0">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448" name="Shape 448"/>
          <p:cNvPicPr preferRelativeResize="0"/>
          <p:nvPr/>
        </p:nvPicPr>
        <p:blipFill>
          <a:blip r:embed="rId3">
            <a:alphaModFix/>
          </a:blip>
          <a:stretch>
            <a:fillRect/>
          </a:stretch>
        </p:blipFill>
        <p:spPr>
          <a:xfrm>
            <a:off x="3347784" y="2769900"/>
            <a:ext cx="2764256" cy="858900"/>
          </a:xfrm>
          <a:prstGeom prst="rect">
            <a:avLst/>
          </a:prstGeom>
          <a:noFill/>
          <a:ln>
            <a:noFill/>
          </a:ln>
        </p:spPr>
      </p:pic>
      <p:pic>
        <p:nvPicPr>
          <p:cNvPr id="449" name="Shape 449"/>
          <p:cNvPicPr preferRelativeResize="0"/>
          <p:nvPr/>
        </p:nvPicPr>
        <p:blipFill>
          <a:blip r:embed="rId4">
            <a:alphaModFix/>
          </a:blip>
          <a:stretch>
            <a:fillRect/>
          </a:stretch>
        </p:blipFill>
        <p:spPr>
          <a:xfrm>
            <a:off x="2188538" y="3952369"/>
            <a:ext cx="2629162" cy="6190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Shape 455"/>
          <p:cNvPicPr preferRelativeResize="0"/>
          <p:nvPr/>
        </p:nvPicPr>
        <p:blipFill>
          <a:blip r:embed="rId3">
            <a:alphaModFix/>
          </a:blip>
          <a:stretch>
            <a:fillRect/>
          </a:stretch>
        </p:blipFill>
        <p:spPr>
          <a:xfrm>
            <a:off x="280069" y="368775"/>
            <a:ext cx="8583863" cy="46539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387900" y="419456"/>
            <a:ext cx="8368199" cy="453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Shape 467"/>
          <p:cNvPicPr preferRelativeResize="0"/>
          <p:nvPr/>
        </p:nvPicPr>
        <p:blipFill>
          <a:blip r:embed="rId3">
            <a:alphaModFix/>
          </a:blip>
          <a:stretch>
            <a:fillRect/>
          </a:stretch>
        </p:blipFill>
        <p:spPr>
          <a:xfrm>
            <a:off x="528638" y="300038"/>
            <a:ext cx="8086725" cy="4543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74" name="Shape 474"/>
          <p:cNvPicPr preferRelativeResize="0"/>
          <p:nvPr/>
        </p:nvPicPr>
        <p:blipFill>
          <a:blip r:embed="rId3">
            <a:alphaModFix/>
          </a:blip>
          <a:stretch>
            <a:fillRect/>
          </a:stretch>
        </p:blipFill>
        <p:spPr>
          <a:xfrm>
            <a:off x="311691" y="346463"/>
            <a:ext cx="8379619" cy="44505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342900" lvl="0" marL="2057400" rtl="0">
              <a:spcBef>
                <a:spcPts val="0"/>
              </a:spcBef>
              <a:spcAft>
                <a:spcPts val="0"/>
              </a:spcAft>
              <a:buNone/>
            </a:pPr>
            <a:r>
              <a:rPr lang="en" sz="3600">
                <a:latin typeface="Times New Roman"/>
                <a:ea typeface="Times New Roman"/>
                <a:cs typeface="Times New Roman"/>
                <a:sym typeface="Times New Roman"/>
              </a:rPr>
              <a:t>Deep Neural Network</a:t>
            </a:r>
            <a:endParaRPr sz="3600">
              <a:latin typeface="Times New Roman"/>
              <a:ea typeface="Times New Roman"/>
              <a:cs typeface="Times New Roman"/>
              <a:sym typeface="Times New Roman"/>
            </a:endParaRPr>
          </a:p>
        </p:txBody>
      </p:sp>
      <p:pic>
        <p:nvPicPr>
          <p:cNvPr id="481" name="Shape 481"/>
          <p:cNvPicPr preferRelativeResize="0"/>
          <p:nvPr/>
        </p:nvPicPr>
        <p:blipFill>
          <a:blip r:embed="rId3">
            <a:alphaModFix/>
          </a:blip>
          <a:stretch>
            <a:fillRect/>
          </a:stretch>
        </p:blipFill>
        <p:spPr>
          <a:xfrm>
            <a:off x="1634688" y="1114638"/>
            <a:ext cx="5874637" cy="38379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265500" y="2775150"/>
            <a:ext cx="4045200" cy="1333200"/>
          </a:xfrm>
          <a:prstGeom prst="rect">
            <a:avLst/>
          </a:prstGeom>
        </p:spPr>
        <p:txBody>
          <a:bodyPr anchorCtr="0" anchor="b" bIns="91425" lIns="91425" spcFirstLastPara="1" rIns="91425" wrap="square" tIns="91425">
            <a:noAutofit/>
          </a:bodyPr>
          <a:lstStyle/>
          <a:p>
            <a:pPr indent="0" lvl="0" marL="0" rtl="0">
              <a:lnSpc>
                <a:spcPct val="90000"/>
              </a:lnSpc>
              <a:spcBef>
                <a:spcPts val="0"/>
              </a:spcBef>
              <a:spcAft>
                <a:spcPts val="0"/>
              </a:spcAft>
              <a:buClr>
                <a:srgbClr val="000000"/>
              </a:buClr>
              <a:buFont typeface="Times New Roman"/>
              <a:buNone/>
            </a:pPr>
            <a:r>
              <a:rPr lang="en" sz="4400">
                <a:solidFill>
                  <a:srgbClr val="000000"/>
                </a:solidFill>
                <a:latin typeface="Times New Roman"/>
                <a:ea typeface="Times New Roman"/>
                <a:cs typeface="Times New Roman"/>
                <a:sym typeface="Times New Roman"/>
              </a:rPr>
              <a:t>What is CAN Bus ?</a:t>
            </a:r>
            <a:endParaRPr sz="44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82" name="Shape 8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 name="Shape 83"/>
          <p:cNvSpPr txBox="1"/>
          <p:nvPr>
            <p:ph idx="2" type="body"/>
          </p:nvPr>
        </p:nvSpPr>
        <p:spPr>
          <a:xfrm>
            <a:off x="4730915" y="724200"/>
            <a:ext cx="3837000" cy="3695100"/>
          </a:xfrm>
          <a:prstGeom prst="rect">
            <a:avLst/>
          </a:prstGeom>
        </p:spPr>
        <p:txBody>
          <a:bodyPr anchorCtr="0" anchor="ctr" bIns="91425" lIns="91425" spcFirstLastPara="1" rIns="91425" wrap="square" tIns="91425">
            <a:noAutofit/>
          </a:bodyPr>
          <a:lstStyle/>
          <a:p>
            <a:pPr indent="-177800" lvl="0" marL="228600" rtl="0">
              <a:spcBef>
                <a:spcPts val="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A vehicle bus to allow microcontrollers and devices to communicate directly with each other.</a:t>
            </a:r>
            <a:endParaRPr sz="1600">
              <a:latin typeface="Times New Roman"/>
              <a:ea typeface="Times New Roman"/>
              <a:cs typeface="Times New Roman"/>
              <a:sym typeface="Times New Roman"/>
            </a:endParaRPr>
          </a:p>
          <a:p>
            <a:pPr indent="-177800" lvl="0" marL="228600" rtl="0">
              <a:spcBef>
                <a:spcPts val="100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Designed for multiplex electrical wiring within automobiles.</a:t>
            </a:r>
            <a:endParaRPr sz="1600">
              <a:latin typeface="Times New Roman"/>
              <a:ea typeface="Times New Roman"/>
              <a:cs typeface="Times New Roman"/>
              <a:sym typeface="Times New Roman"/>
            </a:endParaRPr>
          </a:p>
          <a:p>
            <a:pPr indent="-177800" lvl="0" marL="228600" rtl="0">
              <a:spcBef>
                <a:spcPts val="100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CAN network used in many everyday products.</a:t>
            </a:r>
            <a:endParaRPr sz="1600">
              <a:latin typeface="Times New Roman"/>
              <a:ea typeface="Times New Roman"/>
              <a:cs typeface="Times New Roman"/>
              <a:sym typeface="Times New Roman"/>
            </a:endParaRPr>
          </a:p>
          <a:p>
            <a:pPr indent="-177800" lvl="0" marL="228600" rtl="0">
              <a:spcBef>
                <a:spcPts val="1000"/>
              </a:spcBef>
              <a:spcAft>
                <a:spcPts val="2100"/>
              </a:spcAft>
              <a:buClr>
                <a:schemeClr val="lt1"/>
              </a:buClr>
              <a:buSzPts val="1600"/>
              <a:buFont typeface="Times New Roman"/>
              <a:buChar char="❏"/>
            </a:pPr>
            <a:r>
              <a:rPr lang="en" sz="1600">
                <a:latin typeface="Times New Roman"/>
                <a:ea typeface="Times New Roman"/>
                <a:cs typeface="Times New Roman"/>
                <a:sym typeface="Times New Roman"/>
              </a:rPr>
              <a:t>It replaces the traditional architecture of wiring with a new architecture consisting of only one bus, the CAN bus.</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Results of DNN</a:t>
            </a:r>
            <a:endParaRPr sz="3600">
              <a:latin typeface="Times New Roman"/>
              <a:ea typeface="Times New Roman"/>
              <a:cs typeface="Times New Roman"/>
              <a:sym typeface="Times New Roman"/>
            </a:endParaRPr>
          </a:p>
        </p:txBody>
      </p:sp>
      <p:graphicFrame>
        <p:nvGraphicFramePr>
          <p:cNvPr id="488" name="Shape 488"/>
          <p:cNvGraphicFramePr/>
          <p:nvPr/>
        </p:nvGraphicFramePr>
        <p:xfrm>
          <a:off x="676575" y="1278308"/>
          <a:ext cx="3000000" cy="3000000"/>
        </p:xfrm>
        <a:graphic>
          <a:graphicData uri="http://schemas.openxmlformats.org/drawingml/2006/table">
            <a:tbl>
              <a:tblPr>
                <a:noFill/>
                <a:tableStyleId>{97A445B6-DE02-46E0-B48B-534C4C76F288}</a:tableStyleId>
              </a:tblPr>
              <a:tblGrid>
                <a:gridCol w="961875"/>
                <a:gridCol w="674150"/>
                <a:gridCol w="674150"/>
                <a:gridCol w="746075"/>
                <a:gridCol w="698125"/>
                <a:gridCol w="794050"/>
                <a:gridCol w="809900"/>
                <a:gridCol w="1161725"/>
                <a:gridCol w="1153675"/>
              </a:tblGrid>
              <a:tr h="1143350">
                <a:tc>
                  <a:txBody>
                    <a:bodyPr>
                      <a:noAutofit/>
                    </a:bodyPr>
                    <a:lstStyle/>
                    <a:p>
                      <a:pPr indent="0" lvl="0" marL="0" rtl="0">
                        <a:spcBef>
                          <a:spcPts val="0"/>
                        </a:spcBef>
                        <a:spcAft>
                          <a:spcPts val="0"/>
                        </a:spcAft>
                        <a:buNone/>
                      </a:pPr>
                      <a:r>
                        <a:t/>
                      </a:r>
                      <a:endParaRPr sz="1100"/>
                    </a:p>
                  </a:txBody>
                  <a:tcPr marT="68575" marB="68575" marR="68575" marL="68575"/>
                </a:tc>
                <a:tc gridSpan="2">
                  <a:txBody>
                    <a:bodyPr>
                      <a:noAutofit/>
                    </a:bodyPr>
                    <a:lstStyle/>
                    <a:p>
                      <a:pPr indent="0" lvl="0" marL="0" rtl="0">
                        <a:spcBef>
                          <a:spcPts val="0"/>
                        </a:spcBef>
                        <a:spcAft>
                          <a:spcPts val="0"/>
                        </a:spcAft>
                        <a:buNone/>
                      </a:pPr>
                      <a:r>
                        <a:rPr lang="en" sz="1100"/>
                        <a:t>Random (Unusual)</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Probability Distribution</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Pair Wise Probability Distribution</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PairWise Inverted Probability Distribution</a:t>
                      </a:r>
                      <a:endParaRPr sz="1100"/>
                    </a:p>
                  </a:txBody>
                  <a:tcPr marT="68575" marB="68575" marR="68575" marL="68575"/>
                </a:tc>
                <a:tc hMerge="1"/>
              </a:tr>
              <a:tr h="745350">
                <a:tc>
                  <a:txBody>
                    <a:bodyPr>
                      <a:noAutofit/>
                    </a:bodyPr>
                    <a:lstStyle/>
                    <a:p>
                      <a:pPr indent="0" lvl="0" marL="0">
                        <a:spcBef>
                          <a:spcPts val="0"/>
                        </a:spcBef>
                        <a:spcAft>
                          <a:spcPts val="0"/>
                        </a:spcAft>
                        <a:buNone/>
                      </a:pPr>
                      <a:r>
                        <a:t/>
                      </a:r>
                      <a:endParaRPr/>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r>
              <a:tr h="745350">
                <a:tc>
                  <a:txBody>
                    <a:bodyPr>
                      <a:noAutofit/>
                    </a:bodyPr>
                    <a:lstStyle/>
                    <a:p>
                      <a:pPr indent="0" lvl="0" marL="0" rtl="0">
                        <a:spcBef>
                          <a:spcPts val="0"/>
                        </a:spcBef>
                        <a:spcAft>
                          <a:spcPts val="0"/>
                        </a:spcAft>
                        <a:buNone/>
                      </a:pPr>
                      <a:r>
                        <a:rPr lang="en" sz="1100"/>
                        <a:t>BitWise</a:t>
                      </a:r>
                      <a:endParaRPr sz="1100"/>
                    </a:p>
                  </a:txBody>
                  <a:tcPr marT="68575" marB="68575" marR="68575" marL="68575"/>
                </a:tc>
                <a:tc>
                  <a:txBody>
                    <a:bodyPr>
                      <a:noAutofit/>
                    </a:bodyPr>
                    <a:lstStyle/>
                    <a:p>
                      <a:pPr indent="0" lvl="0" marL="0" rtl="0">
                        <a:spcBef>
                          <a:spcPts val="0"/>
                        </a:spcBef>
                        <a:spcAft>
                          <a:spcPts val="0"/>
                        </a:spcAft>
                        <a:buNone/>
                      </a:pPr>
                      <a:r>
                        <a:rPr lang="en" sz="1100"/>
                        <a:t>100</a:t>
                      </a:r>
                      <a:endParaRPr sz="1100"/>
                    </a:p>
                  </a:txBody>
                  <a:tcPr marT="68575" marB="68575" marR="68575" marL="68575"/>
                </a:tc>
                <a:tc>
                  <a:txBody>
                    <a:bodyPr>
                      <a:noAutofit/>
                    </a:bodyPr>
                    <a:lstStyle/>
                    <a:p>
                      <a:pPr indent="0" lvl="0" marL="0" rtl="0">
                        <a:spcBef>
                          <a:spcPts val="0"/>
                        </a:spcBef>
                        <a:spcAft>
                          <a:spcPts val="0"/>
                        </a:spcAft>
                        <a:buNone/>
                      </a:pPr>
                      <a:r>
                        <a:rPr lang="en" sz="1100"/>
                        <a:t>99.76</a:t>
                      </a:r>
                      <a:endParaRPr sz="1100"/>
                    </a:p>
                  </a:txBody>
                  <a:tcPr marT="68575" marB="68575" marR="68575" marL="68575"/>
                </a:tc>
                <a:tc>
                  <a:txBody>
                    <a:bodyPr>
                      <a:noAutofit/>
                    </a:bodyPr>
                    <a:lstStyle/>
                    <a:p>
                      <a:pPr indent="0" lvl="0" marL="0" rtl="0">
                        <a:spcBef>
                          <a:spcPts val="0"/>
                        </a:spcBef>
                        <a:spcAft>
                          <a:spcPts val="0"/>
                        </a:spcAft>
                        <a:buNone/>
                      </a:pPr>
                      <a:r>
                        <a:rPr lang="en" sz="1100"/>
                        <a:t>99.33</a:t>
                      </a:r>
                      <a:endParaRPr sz="1100"/>
                    </a:p>
                  </a:txBody>
                  <a:tcPr marT="68575" marB="68575" marR="68575" marL="68575"/>
                </a:tc>
                <a:tc>
                  <a:txBody>
                    <a:bodyPr>
                      <a:noAutofit/>
                    </a:bodyPr>
                    <a:lstStyle/>
                    <a:p>
                      <a:pPr indent="0" lvl="0" marL="0" rtl="0">
                        <a:spcBef>
                          <a:spcPts val="0"/>
                        </a:spcBef>
                        <a:spcAft>
                          <a:spcPts val="0"/>
                        </a:spcAft>
                        <a:buNone/>
                      </a:pPr>
                      <a:r>
                        <a:rPr lang="en" sz="1100"/>
                        <a:t>99.35</a:t>
                      </a:r>
                      <a:endParaRPr sz="1100"/>
                    </a:p>
                  </a:txBody>
                  <a:tcPr marT="68575" marB="68575" marR="68575" marL="68575"/>
                </a:tc>
                <a:tc>
                  <a:txBody>
                    <a:bodyPr>
                      <a:noAutofit/>
                    </a:bodyPr>
                    <a:lstStyle/>
                    <a:p>
                      <a:pPr indent="0" lvl="0" marL="0" rtl="0">
                        <a:spcBef>
                          <a:spcPts val="0"/>
                        </a:spcBef>
                        <a:spcAft>
                          <a:spcPts val="0"/>
                        </a:spcAft>
                        <a:buNone/>
                      </a:pPr>
                      <a:r>
                        <a:rPr lang="en" sz="1100"/>
                        <a:t>72.59</a:t>
                      </a:r>
                      <a:endParaRPr sz="1100"/>
                    </a:p>
                  </a:txBody>
                  <a:tcPr marT="68575" marB="68575" marR="68575" marL="68575"/>
                </a:tc>
                <a:tc>
                  <a:txBody>
                    <a:bodyPr>
                      <a:noAutofit/>
                    </a:bodyPr>
                    <a:lstStyle/>
                    <a:p>
                      <a:pPr indent="0" lvl="0" marL="0" rtl="0">
                        <a:spcBef>
                          <a:spcPts val="0"/>
                        </a:spcBef>
                        <a:spcAft>
                          <a:spcPts val="0"/>
                        </a:spcAft>
                        <a:buNone/>
                      </a:pPr>
                      <a:r>
                        <a:rPr lang="en" sz="1100"/>
                        <a:t>73.48</a:t>
                      </a:r>
                      <a:endParaRPr sz="1100"/>
                    </a:p>
                  </a:txBody>
                  <a:tcPr marT="68575" marB="68575" marR="68575" marL="68575"/>
                </a:tc>
                <a:tc>
                  <a:txBody>
                    <a:bodyPr>
                      <a:noAutofit/>
                    </a:bodyPr>
                    <a:lstStyle/>
                    <a:p>
                      <a:pPr indent="0" lvl="0" marL="0" rtl="0">
                        <a:spcBef>
                          <a:spcPts val="0"/>
                        </a:spcBef>
                        <a:spcAft>
                          <a:spcPts val="0"/>
                        </a:spcAft>
                        <a:buNone/>
                      </a:pPr>
                      <a:r>
                        <a:rPr lang="en" sz="1100"/>
                        <a:t>NA</a:t>
                      </a:r>
                      <a:endParaRPr sz="1100"/>
                    </a:p>
                  </a:txBody>
                  <a:tcPr marT="68575" marB="68575" marR="68575" marL="68575"/>
                </a:tc>
                <a:tc>
                  <a:txBody>
                    <a:bodyPr>
                      <a:noAutofit/>
                    </a:bodyPr>
                    <a:lstStyle/>
                    <a:p>
                      <a:pPr indent="0" lvl="0" marL="0" rtl="0">
                        <a:spcBef>
                          <a:spcPts val="0"/>
                        </a:spcBef>
                        <a:spcAft>
                          <a:spcPts val="0"/>
                        </a:spcAft>
                        <a:buNone/>
                      </a:pPr>
                      <a:r>
                        <a:rPr lang="en" sz="1100"/>
                        <a:t>NA</a:t>
                      </a:r>
                      <a:endParaRPr sz="1100"/>
                    </a:p>
                  </a:txBody>
                  <a:tcPr marT="68575" marB="68575" marR="68575" marL="68575"/>
                </a:tc>
              </a:tr>
              <a:tr h="745350">
                <a:tc>
                  <a:txBody>
                    <a:bodyPr>
                      <a:noAutofit/>
                    </a:bodyPr>
                    <a:lstStyle/>
                    <a:p>
                      <a:pPr indent="0" lvl="0" marL="0" rtl="0">
                        <a:spcBef>
                          <a:spcPts val="0"/>
                        </a:spcBef>
                        <a:spcAft>
                          <a:spcPts val="0"/>
                        </a:spcAft>
                        <a:buNone/>
                      </a:pPr>
                      <a:r>
                        <a:rPr lang="en" sz="1100"/>
                        <a:t>ByteWIse</a:t>
                      </a:r>
                      <a:endParaRPr sz="1100"/>
                    </a:p>
                  </a:txBody>
                  <a:tcPr marT="68575" marB="68575" marR="68575" marL="68575"/>
                </a:tc>
                <a:tc>
                  <a:txBody>
                    <a:bodyPr>
                      <a:noAutofit/>
                    </a:bodyPr>
                    <a:lstStyle/>
                    <a:p>
                      <a:pPr indent="0" lvl="0" marL="0" rtl="0">
                        <a:spcBef>
                          <a:spcPts val="0"/>
                        </a:spcBef>
                        <a:spcAft>
                          <a:spcPts val="0"/>
                        </a:spcAft>
                        <a:buNone/>
                      </a:pPr>
                      <a:r>
                        <a:rPr lang="en" sz="1100"/>
                        <a:t>99.96</a:t>
                      </a:r>
                      <a:endParaRPr sz="1100"/>
                    </a:p>
                  </a:txBody>
                  <a:tcPr marT="68575" marB="68575" marR="68575" marL="68575"/>
                </a:tc>
                <a:tc>
                  <a:txBody>
                    <a:bodyPr>
                      <a:noAutofit/>
                    </a:bodyPr>
                    <a:lstStyle/>
                    <a:p>
                      <a:pPr indent="0" lvl="0" marL="0" rtl="0">
                        <a:spcBef>
                          <a:spcPts val="0"/>
                        </a:spcBef>
                        <a:spcAft>
                          <a:spcPts val="0"/>
                        </a:spcAft>
                        <a:buNone/>
                      </a:pPr>
                      <a:r>
                        <a:rPr lang="en" sz="1100"/>
                        <a:t>98.56</a:t>
                      </a:r>
                      <a:endParaRPr sz="1100"/>
                    </a:p>
                  </a:txBody>
                  <a:tcPr marT="68575" marB="68575" marR="68575" marL="68575"/>
                </a:tc>
                <a:tc>
                  <a:txBody>
                    <a:bodyPr>
                      <a:noAutofit/>
                    </a:bodyPr>
                    <a:lstStyle/>
                    <a:p>
                      <a:pPr indent="0" lvl="0" marL="0" rtl="0">
                        <a:spcBef>
                          <a:spcPts val="0"/>
                        </a:spcBef>
                        <a:spcAft>
                          <a:spcPts val="0"/>
                        </a:spcAft>
                        <a:buNone/>
                      </a:pPr>
                      <a:r>
                        <a:rPr lang="en" sz="1100"/>
                        <a:t>99.865</a:t>
                      </a:r>
                      <a:endParaRPr sz="1100"/>
                    </a:p>
                  </a:txBody>
                  <a:tcPr marT="68575" marB="68575" marR="68575" marL="68575"/>
                </a:tc>
                <a:tc>
                  <a:txBody>
                    <a:bodyPr>
                      <a:noAutofit/>
                    </a:bodyPr>
                    <a:lstStyle/>
                    <a:p>
                      <a:pPr indent="0" lvl="0" marL="0" rtl="0">
                        <a:spcBef>
                          <a:spcPts val="0"/>
                        </a:spcBef>
                        <a:spcAft>
                          <a:spcPts val="0"/>
                        </a:spcAft>
                        <a:buNone/>
                      </a:pPr>
                      <a:r>
                        <a:rPr lang="en" sz="1100"/>
                        <a:t>95.08</a:t>
                      </a:r>
                      <a:endParaRPr sz="1100"/>
                    </a:p>
                  </a:txBody>
                  <a:tcPr marT="68575" marB="68575" marR="68575" marL="68575"/>
                </a:tc>
                <a:tc>
                  <a:txBody>
                    <a:bodyPr>
                      <a:noAutofit/>
                    </a:bodyPr>
                    <a:lstStyle/>
                    <a:p>
                      <a:pPr indent="0" lvl="0" marL="0" rtl="0">
                        <a:spcBef>
                          <a:spcPts val="0"/>
                        </a:spcBef>
                        <a:spcAft>
                          <a:spcPts val="0"/>
                        </a:spcAft>
                        <a:buNone/>
                      </a:pPr>
                      <a:r>
                        <a:rPr lang="en" sz="1100"/>
                        <a:t>90.32</a:t>
                      </a:r>
                      <a:endParaRPr sz="1100"/>
                    </a:p>
                  </a:txBody>
                  <a:tcPr marT="68575" marB="68575" marR="68575" marL="68575"/>
                </a:tc>
                <a:tc>
                  <a:txBody>
                    <a:bodyPr>
                      <a:noAutofit/>
                    </a:bodyPr>
                    <a:lstStyle/>
                    <a:p>
                      <a:pPr indent="0" lvl="0" marL="0" rtl="0">
                        <a:spcBef>
                          <a:spcPts val="0"/>
                        </a:spcBef>
                        <a:spcAft>
                          <a:spcPts val="0"/>
                        </a:spcAft>
                        <a:buNone/>
                      </a:pPr>
                      <a:r>
                        <a:rPr lang="en" sz="1100"/>
                        <a:t>81.81</a:t>
                      </a:r>
                      <a:endParaRPr sz="1100"/>
                    </a:p>
                  </a:txBody>
                  <a:tcPr marT="68575" marB="68575" marR="68575" marL="68575"/>
                </a:tc>
                <a:tc>
                  <a:txBody>
                    <a:bodyPr>
                      <a:noAutofit/>
                    </a:bodyPr>
                    <a:lstStyle/>
                    <a:p>
                      <a:pPr indent="0" lvl="0" marL="0" rtl="0">
                        <a:spcBef>
                          <a:spcPts val="0"/>
                        </a:spcBef>
                        <a:spcAft>
                          <a:spcPts val="0"/>
                        </a:spcAft>
                        <a:buNone/>
                      </a:pPr>
                      <a:r>
                        <a:rPr lang="en" sz="1100"/>
                        <a:t>83.26</a:t>
                      </a:r>
                      <a:endParaRPr sz="1100"/>
                    </a:p>
                  </a:txBody>
                  <a:tcPr marT="68575" marB="68575" marR="68575" marL="68575"/>
                </a:tc>
                <a:tc>
                  <a:txBody>
                    <a:bodyPr>
                      <a:noAutofit/>
                    </a:bodyPr>
                    <a:lstStyle/>
                    <a:p>
                      <a:pPr indent="0" lvl="0" marL="0" rtl="0">
                        <a:spcBef>
                          <a:spcPts val="0"/>
                        </a:spcBef>
                        <a:spcAft>
                          <a:spcPts val="0"/>
                        </a:spcAft>
                        <a:buNone/>
                      </a:pPr>
                      <a:r>
                        <a:rPr lang="en" sz="1100"/>
                        <a:t>91.54</a:t>
                      </a:r>
                      <a:endParaRPr sz="1100"/>
                    </a:p>
                  </a:txBody>
                  <a:tcPr marT="68575" marB="68575" marR="68575" marL="6857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11738" y="204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Long Short-Term Memory Networks</a:t>
            </a:r>
            <a:endParaRPr sz="3600">
              <a:latin typeface="Times New Roman"/>
              <a:ea typeface="Times New Roman"/>
              <a:cs typeface="Times New Roman"/>
              <a:sym typeface="Times New Roman"/>
            </a:endParaRPr>
          </a:p>
          <a:p>
            <a:pPr indent="457200" lvl="0" marL="457200" rtl="0">
              <a:spcBef>
                <a:spcPts val="0"/>
              </a:spcBef>
              <a:spcAft>
                <a:spcPts val="0"/>
              </a:spcAft>
              <a:buNone/>
            </a:pPr>
            <a:r>
              <a:t/>
            </a:r>
            <a:endParaRPr/>
          </a:p>
        </p:txBody>
      </p:sp>
      <p:pic>
        <p:nvPicPr>
          <p:cNvPr id="494" name="Shape 494"/>
          <p:cNvPicPr preferRelativeResize="0"/>
          <p:nvPr/>
        </p:nvPicPr>
        <p:blipFill>
          <a:blip r:embed="rId3">
            <a:alphaModFix/>
          </a:blip>
          <a:stretch>
            <a:fillRect/>
          </a:stretch>
        </p:blipFill>
        <p:spPr>
          <a:xfrm>
            <a:off x="2564425" y="846200"/>
            <a:ext cx="4015150" cy="4090825"/>
          </a:xfrm>
          <a:prstGeom prst="rect">
            <a:avLst/>
          </a:prstGeom>
          <a:noFill/>
          <a:ln>
            <a:noFill/>
          </a:ln>
        </p:spPr>
      </p:pic>
      <p:sp>
        <p:nvSpPr>
          <p:cNvPr id="495" name="Shape 495"/>
          <p:cNvSpPr txBox="1"/>
          <p:nvPr/>
        </p:nvSpPr>
        <p:spPr>
          <a:xfrm>
            <a:off x="457744" y="1084106"/>
            <a:ext cx="3909600" cy="39027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800">
              <a:latin typeface="Times New Roman"/>
              <a:ea typeface="Times New Roman"/>
              <a:cs typeface="Times New Roman"/>
              <a:sym typeface="Times New Roman"/>
            </a:endParaRPr>
          </a:p>
          <a:p>
            <a:pPr indent="0" lvl="0" marL="0" rtl="0">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LSTM-based Anomaly Detector Structure</a:t>
            </a:r>
            <a:endParaRPr sz="3600">
              <a:latin typeface="Times New Roman"/>
              <a:ea typeface="Times New Roman"/>
              <a:cs typeface="Times New Roman"/>
              <a:sym typeface="Times New Roman"/>
            </a:endParaRPr>
          </a:p>
        </p:txBody>
      </p:sp>
      <p:pic>
        <p:nvPicPr>
          <p:cNvPr id="502" name="Shape 502"/>
          <p:cNvPicPr preferRelativeResize="0"/>
          <p:nvPr/>
        </p:nvPicPr>
        <p:blipFill>
          <a:blip r:embed="rId3">
            <a:alphaModFix/>
          </a:blip>
          <a:stretch>
            <a:fillRect/>
          </a:stretch>
        </p:blipFill>
        <p:spPr>
          <a:xfrm>
            <a:off x="2768203" y="1282959"/>
            <a:ext cx="3607594" cy="345043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Results of LSTM	</a:t>
            </a:r>
            <a:endParaRPr sz="3600">
              <a:latin typeface="Times New Roman"/>
              <a:ea typeface="Times New Roman"/>
              <a:cs typeface="Times New Roman"/>
              <a:sym typeface="Times New Roman"/>
            </a:endParaRPr>
          </a:p>
        </p:txBody>
      </p:sp>
      <p:graphicFrame>
        <p:nvGraphicFramePr>
          <p:cNvPr id="509" name="Shape 509"/>
          <p:cNvGraphicFramePr/>
          <p:nvPr/>
        </p:nvGraphicFramePr>
        <p:xfrm>
          <a:off x="890475" y="1465470"/>
          <a:ext cx="3000000" cy="3000000"/>
        </p:xfrm>
        <a:graphic>
          <a:graphicData uri="http://schemas.openxmlformats.org/drawingml/2006/table">
            <a:tbl>
              <a:tblPr>
                <a:noFill/>
                <a:tableStyleId>{97A445B6-DE02-46E0-B48B-534C4C76F288}</a:tableStyleId>
              </a:tblPr>
              <a:tblGrid>
                <a:gridCol w="961875"/>
                <a:gridCol w="674150"/>
                <a:gridCol w="674150"/>
                <a:gridCol w="746075"/>
                <a:gridCol w="698125"/>
                <a:gridCol w="794050"/>
                <a:gridCol w="809900"/>
                <a:gridCol w="1161725"/>
                <a:gridCol w="1153675"/>
              </a:tblGrid>
              <a:tr h="1072850">
                <a:tc>
                  <a:txBody>
                    <a:bodyPr>
                      <a:noAutofit/>
                    </a:bodyPr>
                    <a:lstStyle/>
                    <a:p>
                      <a:pPr indent="0" lvl="0" marL="0">
                        <a:spcBef>
                          <a:spcPts val="0"/>
                        </a:spcBef>
                        <a:spcAft>
                          <a:spcPts val="0"/>
                        </a:spcAft>
                        <a:buNone/>
                      </a:pPr>
                      <a:r>
                        <a:t/>
                      </a:r>
                      <a:endParaRPr/>
                    </a:p>
                  </a:txBody>
                  <a:tcPr marT="68575" marB="68575" marR="68575" marL="68575"/>
                </a:tc>
                <a:tc gridSpan="2">
                  <a:txBody>
                    <a:bodyPr>
                      <a:noAutofit/>
                    </a:bodyPr>
                    <a:lstStyle/>
                    <a:p>
                      <a:pPr indent="0" lvl="0" marL="0" rtl="0">
                        <a:spcBef>
                          <a:spcPts val="0"/>
                        </a:spcBef>
                        <a:spcAft>
                          <a:spcPts val="0"/>
                        </a:spcAft>
                        <a:buNone/>
                      </a:pPr>
                      <a:r>
                        <a:rPr lang="en" sz="1100"/>
                        <a:t>Random (Unusual)</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Probability Distribution</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Pair Wise Probability Distribution</a:t>
                      </a:r>
                      <a:endParaRPr sz="1100"/>
                    </a:p>
                  </a:txBody>
                  <a:tcPr marT="68575" marB="68575" marR="68575" marL="68575"/>
                </a:tc>
                <a:tc hMerge="1"/>
                <a:tc gridSpan="2">
                  <a:txBody>
                    <a:bodyPr>
                      <a:noAutofit/>
                    </a:bodyPr>
                    <a:lstStyle/>
                    <a:p>
                      <a:pPr indent="0" lvl="0" marL="0" rtl="0">
                        <a:spcBef>
                          <a:spcPts val="0"/>
                        </a:spcBef>
                        <a:spcAft>
                          <a:spcPts val="0"/>
                        </a:spcAft>
                        <a:buNone/>
                      </a:pPr>
                      <a:r>
                        <a:rPr lang="en" sz="1100"/>
                        <a:t>PairWise Inverted Probability Distribution</a:t>
                      </a:r>
                      <a:endParaRPr sz="1100"/>
                    </a:p>
                  </a:txBody>
                  <a:tcPr marT="68575" marB="68575" marR="68575" marL="68575"/>
                </a:tc>
                <a:tc hMerge="1"/>
              </a:tr>
              <a:tr h="699400">
                <a:tc>
                  <a:txBody>
                    <a:bodyPr>
                      <a:noAutofit/>
                    </a:bodyPr>
                    <a:lstStyle/>
                    <a:p>
                      <a:pPr indent="0" lvl="0" marL="0">
                        <a:spcBef>
                          <a:spcPts val="0"/>
                        </a:spcBef>
                        <a:spcAft>
                          <a:spcPts val="0"/>
                        </a:spcAft>
                        <a:buNone/>
                      </a:pPr>
                      <a:r>
                        <a:t/>
                      </a:r>
                      <a:endParaRPr/>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c>
                  <a:txBody>
                    <a:bodyPr>
                      <a:noAutofit/>
                    </a:bodyPr>
                    <a:lstStyle/>
                    <a:p>
                      <a:pPr indent="0" lvl="0" marL="0" rtl="0">
                        <a:spcBef>
                          <a:spcPts val="0"/>
                        </a:spcBef>
                        <a:spcAft>
                          <a:spcPts val="0"/>
                        </a:spcAft>
                        <a:buNone/>
                      </a:pPr>
                      <a:r>
                        <a:rPr lang="en" sz="1100"/>
                        <a:t>TP</a:t>
                      </a:r>
                      <a:endParaRPr sz="1100"/>
                    </a:p>
                  </a:txBody>
                  <a:tcPr marT="68575" marB="68575" marR="68575" marL="68575"/>
                </a:tc>
                <a:tc>
                  <a:txBody>
                    <a:bodyPr>
                      <a:noAutofit/>
                    </a:bodyPr>
                    <a:lstStyle/>
                    <a:p>
                      <a:pPr indent="0" lvl="0" marL="0" rtl="0">
                        <a:spcBef>
                          <a:spcPts val="0"/>
                        </a:spcBef>
                        <a:spcAft>
                          <a:spcPts val="0"/>
                        </a:spcAft>
                        <a:buNone/>
                      </a:pPr>
                      <a:r>
                        <a:rPr lang="en" sz="1100"/>
                        <a:t>TN</a:t>
                      </a:r>
                      <a:endParaRPr sz="1100"/>
                    </a:p>
                  </a:txBody>
                  <a:tcPr marT="68575" marB="68575" marR="68575" marL="68575"/>
                </a:tc>
              </a:tr>
              <a:tr h="699400">
                <a:tc>
                  <a:txBody>
                    <a:bodyPr>
                      <a:noAutofit/>
                    </a:bodyPr>
                    <a:lstStyle/>
                    <a:p>
                      <a:pPr indent="0" lvl="0" marL="0" rtl="0">
                        <a:spcBef>
                          <a:spcPts val="0"/>
                        </a:spcBef>
                        <a:spcAft>
                          <a:spcPts val="0"/>
                        </a:spcAft>
                        <a:buNone/>
                      </a:pPr>
                      <a:r>
                        <a:rPr lang="en" sz="1100"/>
                        <a:t>BitWise</a:t>
                      </a:r>
                      <a:endParaRPr sz="1100"/>
                    </a:p>
                  </a:txBody>
                  <a:tcPr marT="68575" marB="68575" marR="68575" marL="68575"/>
                </a:tc>
                <a:tc>
                  <a:txBody>
                    <a:bodyPr>
                      <a:noAutofit/>
                    </a:bodyPr>
                    <a:lstStyle/>
                    <a:p>
                      <a:pPr indent="0" lvl="0" marL="0" rtl="0">
                        <a:spcBef>
                          <a:spcPts val="0"/>
                        </a:spcBef>
                        <a:spcAft>
                          <a:spcPts val="0"/>
                        </a:spcAft>
                        <a:buNone/>
                      </a:pPr>
                      <a:r>
                        <a:rPr lang="en" sz="1100"/>
                        <a:t>97.86</a:t>
                      </a:r>
                      <a:endParaRPr sz="1100"/>
                    </a:p>
                  </a:txBody>
                  <a:tcPr marT="68575" marB="68575" marR="68575" marL="68575"/>
                </a:tc>
                <a:tc>
                  <a:txBody>
                    <a:bodyPr>
                      <a:noAutofit/>
                    </a:bodyPr>
                    <a:lstStyle/>
                    <a:p>
                      <a:pPr indent="0" lvl="0" marL="0" rtl="0">
                        <a:spcBef>
                          <a:spcPts val="0"/>
                        </a:spcBef>
                        <a:spcAft>
                          <a:spcPts val="0"/>
                        </a:spcAft>
                        <a:buNone/>
                      </a:pPr>
                      <a:r>
                        <a:rPr lang="en" sz="1100"/>
                        <a:t>98.41</a:t>
                      </a:r>
                      <a:endParaRPr sz="1100"/>
                    </a:p>
                  </a:txBody>
                  <a:tcPr marT="68575" marB="68575" marR="68575" marL="68575"/>
                </a:tc>
                <a:tc>
                  <a:txBody>
                    <a:bodyPr>
                      <a:noAutofit/>
                    </a:bodyPr>
                    <a:lstStyle/>
                    <a:p>
                      <a:pPr indent="0" lvl="0" marL="0" rtl="0">
                        <a:spcBef>
                          <a:spcPts val="0"/>
                        </a:spcBef>
                        <a:spcAft>
                          <a:spcPts val="0"/>
                        </a:spcAft>
                        <a:buNone/>
                      </a:pPr>
                      <a:r>
                        <a:rPr lang="en" sz="1100"/>
                        <a:t>92.47</a:t>
                      </a:r>
                      <a:endParaRPr sz="1100"/>
                    </a:p>
                  </a:txBody>
                  <a:tcPr marT="68575" marB="68575" marR="68575" marL="68575"/>
                </a:tc>
                <a:tc>
                  <a:txBody>
                    <a:bodyPr>
                      <a:noAutofit/>
                    </a:bodyPr>
                    <a:lstStyle/>
                    <a:p>
                      <a:pPr indent="0" lvl="0" marL="0" rtl="0">
                        <a:spcBef>
                          <a:spcPts val="0"/>
                        </a:spcBef>
                        <a:spcAft>
                          <a:spcPts val="0"/>
                        </a:spcAft>
                        <a:buNone/>
                      </a:pPr>
                      <a:r>
                        <a:rPr lang="en" sz="1100"/>
                        <a:t>94.84</a:t>
                      </a:r>
                      <a:endParaRPr sz="1100"/>
                    </a:p>
                  </a:txBody>
                  <a:tcPr marT="68575" marB="68575" marR="68575" marL="68575"/>
                </a:tc>
                <a:tc>
                  <a:txBody>
                    <a:bodyPr>
                      <a:noAutofit/>
                    </a:bodyPr>
                    <a:lstStyle/>
                    <a:p>
                      <a:pPr indent="0" lvl="0" marL="0" rtl="0">
                        <a:spcBef>
                          <a:spcPts val="0"/>
                        </a:spcBef>
                        <a:spcAft>
                          <a:spcPts val="0"/>
                        </a:spcAft>
                        <a:buNone/>
                      </a:pPr>
                      <a:r>
                        <a:rPr lang="en" sz="1100"/>
                        <a:t>94.34</a:t>
                      </a:r>
                      <a:endParaRPr sz="1100"/>
                    </a:p>
                  </a:txBody>
                  <a:tcPr marT="68575" marB="68575" marR="68575" marL="68575"/>
                </a:tc>
                <a:tc>
                  <a:txBody>
                    <a:bodyPr>
                      <a:noAutofit/>
                    </a:bodyPr>
                    <a:lstStyle/>
                    <a:p>
                      <a:pPr indent="0" lvl="0" marL="0" rtl="0">
                        <a:spcBef>
                          <a:spcPts val="0"/>
                        </a:spcBef>
                        <a:spcAft>
                          <a:spcPts val="0"/>
                        </a:spcAft>
                        <a:buNone/>
                      </a:pPr>
                      <a:r>
                        <a:rPr lang="en" sz="1100"/>
                        <a:t>94.29</a:t>
                      </a:r>
                      <a:endParaRPr sz="1100"/>
                    </a:p>
                  </a:txBody>
                  <a:tcPr marT="68575" marB="68575" marR="68575" marL="68575"/>
                </a:tc>
                <a:tc>
                  <a:txBody>
                    <a:bodyPr>
                      <a:noAutofit/>
                    </a:bodyPr>
                    <a:lstStyle/>
                    <a:p>
                      <a:pPr indent="0" lvl="0" marL="0" rtl="0">
                        <a:spcBef>
                          <a:spcPts val="0"/>
                        </a:spcBef>
                        <a:spcAft>
                          <a:spcPts val="0"/>
                        </a:spcAft>
                        <a:buNone/>
                      </a:pPr>
                      <a:r>
                        <a:rPr lang="en" sz="1100"/>
                        <a:t>NA</a:t>
                      </a:r>
                      <a:endParaRPr sz="1100"/>
                    </a:p>
                  </a:txBody>
                  <a:tcPr marT="68575" marB="68575" marR="68575" marL="68575"/>
                </a:tc>
                <a:tc>
                  <a:txBody>
                    <a:bodyPr>
                      <a:noAutofit/>
                    </a:bodyPr>
                    <a:lstStyle/>
                    <a:p>
                      <a:pPr indent="0" lvl="0" marL="0" rtl="0">
                        <a:spcBef>
                          <a:spcPts val="0"/>
                        </a:spcBef>
                        <a:spcAft>
                          <a:spcPts val="0"/>
                        </a:spcAft>
                        <a:buNone/>
                      </a:pPr>
                      <a:r>
                        <a:rPr lang="en" sz="1100"/>
                        <a:t>NA</a:t>
                      </a:r>
                      <a:endParaRPr sz="1100"/>
                    </a:p>
                  </a:txBody>
                  <a:tcPr marT="68575" marB="68575" marR="68575" marL="68575"/>
                </a:tc>
              </a:tr>
              <a:tr h="699400">
                <a:tc>
                  <a:txBody>
                    <a:bodyPr>
                      <a:noAutofit/>
                    </a:bodyPr>
                    <a:lstStyle/>
                    <a:p>
                      <a:pPr indent="0" lvl="0" marL="0" rtl="0">
                        <a:spcBef>
                          <a:spcPts val="0"/>
                        </a:spcBef>
                        <a:spcAft>
                          <a:spcPts val="0"/>
                        </a:spcAft>
                        <a:buNone/>
                      </a:pPr>
                      <a:r>
                        <a:rPr lang="en" sz="1100"/>
                        <a:t>ByteWIse</a:t>
                      </a:r>
                      <a:endParaRPr sz="1100"/>
                    </a:p>
                  </a:txBody>
                  <a:tcPr marT="68575" marB="68575" marR="68575" marL="68575"/>
                </a:tc>
                <a:tc>
                  <a:txBody>
                    <a:bodyPr>
                      <a:noAutofit/>
                    </a:bodyPr>
                    <a:lstStyle/>
                    <a:p>
                      <a:pPr indent="0" lvl="0" marL="0" rtl="0">
                        <a:spcBef>
                          <a:spcPts val="0"/>
                        </a:spcBef>
                        <a:spcAft>
                          <a:spcPts val="0"/>
                        </a:spcAft>
                        <a:buNone/>
                      </a:pPr>
                      <a:r>
                        <a:rPr lang="en" sz="1100"/>
                        <a:t>96.11</a:t>
                      </a:r>
                      <a:endParaRPr sz="1100"/>
                    </a:p>
                  </a:txBody>
                  <a:tcPr marT="68575" marB="68575" marR="68575" marL="68575"/>
                </a:tc>
                <a:tc>
                  <a:txBody>
                    <a:bodyPr>
                      <a:noAutofit/>
                    </a:bodyPr>
                    <a:lstStyle/>
                    <a:p>
                      <a:pPr indent="0" lvl="0" marL="0" rtl="0">
                        <a:spcBef>
                          <a:spcPts val="0"/>
                        </a:spcBef>
                        <a:spcAft>
                          <a:spcPts val="0"/>
                        </a:spcAft>
                        <a:buNone/>
                      </a:pPr>
                      <a:r>
                        <a:rPr lang="en" sz="1100"/>
                        <a:t>97.89</a:t>
                      </a:r>
                      <a:endParaRPr sz="1100"/>
                    </a:p>
                  </a:txBody>
                  <a:tcPr marT="68575" marB="68575" marR="68575" marL="68575"/>
                </a:tc>
                <a:tc>
                  <a:txBody>
                    <a:bodyPr>
                      <a:noAutofit/>
                    </a:bodyPr>
                    <a:lstStyle/>
                    <a:p>
                      <a:pPr indent="0" lvl="0" marL="0" rtl="0">
                        <a:spcBef>
                          <a:spcPts val="0"/>
                        </a:spcBef>
                        <a:spcAft>
                          <a:spcPts val="0"/>
                        </a:spcAft>
                        <a:buNone/>
                      </a:pPr>
                      <a:r>
                        <a:rPr lang="en" sz="1100"/>
                        <a:t>88.25</a:t>
                      </a:r>
                      <a:endParaRPr sz="1100"/>
                    </a:p>
                  </a:txBody>
                  <a:tcPr marT="68575" marB="68575" marR="68575" marL="68575"/>
                </a:tc>
                <a:tc>
                  <a:txBody>
                    <a:bodyPr>
                      <a:noAutofit/>
                    </a:bodyPr>
                    <a:lstStyle/>
                    <a:p>
                      <a:pPr indent="0" lvl="0" marL="0" rtl="0">
                        <a:spcBef>
                          <a:spcPts val="0"/>
                        </a:spcBef>
                        <a:spcAft>
                          <a:spcPts val="0"/>
                        </a:spcAft>
                        <a:buNone/>
                      </a:pPr>
                      <a:r>
                        <a:rPr lang="en" sz="1100"/>
                        <a:t>77.87</a:t>
                      </a:r>
                      <a:endParaRPr sz="1100"/>
                    </a:p>
                  </a:txBody>
                  <a:tcPr marT="68575" marB="68575" marR="68575" marL="68575"/>
                </a:tc>
                <a:tc>
                  <a:txBody>
                    <a:bodyPr>
                      <a:noAutofit/>
                    </a:bodyPr>
                    <a:lstStyle/>
                    <a:p>
                      <a:pPr indent="0" lvl="0" marL="0" rtl="0">
                        <a:spcBef>
                          <a:spcPts val="0"/>
                        </a:spcBef>
                        <a:spcAft>
                          <a:spcPts val="0"/>
                        </a:spcAft>
                        <a:buNone/>
                      </a:pPr>
                      <a:r>
                        <a:rPr lang="en" sz="1100"/>
                        <a:t>85.11</a:t>
                      </a:r>
                      <a:endParaRPr sz="1100"/>
                    </a:p>
                  </a:txBody>
                  <a:tcPr marT="68575" marB="68575" marR="68575" marL="68575"/>
                </a:tc>
                <a:tc>
                  <a:txBody>
                    <a:bodyPr>
                      <a:noAutofit/>
                    </a:bodyPr>
                    <a:lstStyle/>
                    <a:p>
                      <a:pPr indent="0" lvl="0" marL="0" rtl="0">
                        <a:spcBef>
                          <a:spcPts val="0"/>
                        </a:spcBef>
                        <a:spcAft>
                          <a:spcPts val="0"/>
                        </a:spcAft>
                        <a:buNone/>
                      </a:pPr>
                      <a:r>
                        <a:rPr lang="en" sz="1100"/>
                        <a:t>74.92</a:t>
                      </a:r>
                      <a:endParaRPr sz="1100"/>
                    </a:p>
                  </a:txBody>
                  <a:tcPr marT="68575" marB="68575" marR="68575" marL="68575"/>
                </a:tc>
                <a:tc>
                  <a:txBody>
                    <a:bodyPr>
                      <a:noAutofit/>
                    </a:bodyPr>
                    <a:lstStyle/>
                    <a:p>
                      <a:pPr indent="0" lvl="0" marL="0" rtl="0">
                        <a:spcBef>
                          <a:spcPts val="0"/>
                        </a:spcBef>
                        <a:spcAft>
                          <a:spcPts val="0"/>
                        </a:spcAft>
                        <a:buNone/>
                      </a:pPr>
                      <a:r>
                        <a:rPr lang="en" sz="1100"/>
                        <a:t>88.25</a:t>
                      </a:r>
                      <a:endParaRPr sz="1100"/>
                    </a:p>
                  </a:txBody>
                  <a:tcPr marT="68575" marB="68575" marR="68575" marL="68575"/>
                </a:tc>
                <a:tc>
                  <a:txBody>
                    <a:bodyPr>
                      <a:noAutofit/>
                    </a:bodyPr>
                    <a:lstStyle/>
                    <a:p>
                      <a:pPr indent="0" lvl="0" marL="0" rtl="0">
                        <a:spcBef>
                          <a:spcPts val="0"/>
                        </a:spcBef>
                        <a:spcAft>
                          <a:spcPts val="0"/>
                        </a:spcAft>
                        <a:buNone/>
                      </a:pPr>
                      <a:r>
                        <a:rPr lang="en" sz="1100"/>
                        <a:t>92.96</a:t>
                      </a:r>
                      <a:endParaRPr sz="1100"/>
                    </a:p>
                  </a:txBody>
                  <a:tcPr marT="68575" marB="68575" marR="68575" marL="6857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151650" y="240738"/>
            <a:ext cx="8840703" cy="46620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Shape 521"/>
          <p:cNvPicPr preferRelativeResize="0"/>
          <p:nvPr/>
        </p:nvPicPr>
        <p:blipFill>
          <a:blip r:embed="rId3">
            <a:alphaModFix/>
          </a:blip>
          <a:stretch>
            <a:fillRect/>
          </a:stretch>
        </p:blipFill>
        <p:spPr>
          <a:xfrm>
            <a:off x="114300" y="212500"/>
            <a:ext cx="8915400" cy="47185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Font typeface="Times New Roman"/>
              <a:buNone/>
            </a:pPr>
            <a:r>
              <a:rPr lang="en" sz="3600">
                <a:latin typeface="Times New Roman"/>
                <a:ea typeface="Times New Roman"/>
                <a:cs typeface="Times New Roman"/>
                <a:sym typeface="Times New Roman"/>
              </a:rPr>
              <a:t>This project has been completed by</a:t>
            </a:r>
            <a:endParaRPr i="0" sz="3600" u="none" cap="none" strike="noStrike">
              <a:solidFill>
                <a:schemeClr val="dk1"/>
              </a:solidFill>
              <a:latin typeface="Times New Roman"/>
              <a:ea typeface="Times New Roman"/>
              <a:cs typeface="Times New Roman"/>
              <a:sym typeface="Times New Roman"/>
            </a:endParaRPr>
          </a:p>
        </p:txBody>
      </p:sp>
      <p:sp>
        <p:nvSpPr>
          <p:cNvPr id="527" name="Shape 5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b="0" i="0" lang="en" sz="2100" u="none" cap="none" strike="noStrike">
                <a:solidFill>
                  <a:schemeClr val="dk1"/>
                </a:solidFill>
                <a:latin typeface="Calibri"/>
                <a:ea typeface="Calibri"/>
                <a:cs typeface="Calibri"/>
                <a:sym typeface="Calibri"/>
              </a:rPr>
              <a:t>Rushabh Patel (131070005)</a:t>
            </a:r>
            <a:endParaRPr/>
          </a:p>
          <a:p>
            <a:pPr indent="0" lvl="0" marL="0" marR="0" rtl="0" algn="l">
              <a:lnSpc>
                <a:spcPct val="90000"/>
              </a:lnSpc>
              <a:spcBef>
                <a:spcPts val="800"/>
              </a:spcBef>
              <a:spcAft>
                <a:spcPts val="0"/>
              </a:spcAft>
              <a:buNone/>
            </a:pPr>
            <a:r>
              <a:rPr b="0" i="0" lang="en" sz="2100" u="none" cap="none" strike="noStrike">
                <a:solidFill>
                  <a:schemeClr val="dk1"/>
                </a:solidFill>
                <a:latin typeface="Calibri"/>
                <a:ea typeface="Calibri"/>
                <a:cs typeface="Calibri"/>
                <a:sym typeface="Calibri"/>
              </a:rPr>
              <a:t>Siddhant Shah (131070010)</a:t>
            </a:r>
            <a:endParaRPr/>
          </a:p>
          <a:p>
            <a:pPr indent="0" lvl="0" marL="0" marR="0" rtl="0" algn="l">
              <a:lnSpc>
                <a:spcPct val="90000"/>
              </a:lnSpc>
              <a:spcBef>
                <a:spcPts val="800"/>
              </a:spcBef>
              <a:spcAft>
                <a:spcPts val="0"/>
              </a:spcAft>
              <a:buNone/>
            </a:pPr>
            <a:r>
              <a:rPr b="0" i="0" lang="en" sz="2100" u="none" cap="none" strike="noStrike">
                <a:solidFill>
                  <a:schemeClr val="dk1"/>
                </a:solidFill>
                <a:latin typeface="Calibri"/>
                <a:ea typeface="Calibri"/>
                <a:cs typeface="Calibri"/>
                <a:sym typeface="Calibri"/>
              </a:rPr>
              <a:t>Abhijit Gupta (131070014)</a:t>
            </a:r>
            <a:endParaRPr/>
          </a:p>
          <a:p>
            <a:pPr indent="0" lvl="0" marL="0" marR="0" rtl="0" algn="l">
              <a:lnSpc>
                <a:spcPct val="90000"/>
              </a:lnSpc>
              <a:spcBef>
                <a:spcPts val="800"/>
              </a:spcBef>
              <a:spcAft>
                <a:spcPts val="0"/>
              </a:spcAft>
              <a:buNone/>
            </a:pPr>
            <a:r>
              <a:rPr b="0" i="0" lang="en" sz="2100" u="none" cap="none" strike="noStrike">
                <a:solidFill>
                  <a:schemeClr val="dk1"/>
                </a:solidFill>
                <a:latin typeface="Calibri"/>
                <a:ea typeface="Calibri"/>
                <a:cs typeface="Calibri"/>
                <a:sym typeface="Calibri"/>
              </a:rPr>
              <a:t>Mehul Jain (131070</a:t>
            </a:r>
            <a:r>
              <a:rPr lang="en" sz="2100">
                <a:latin typeface="Calibri"/>
                <a:ea typeface="Calibri"/>
                <a:cs typeface="Calibri"/>
                <a:sym typeface="Calibri"/>
              </a:rPr>
              <a:t>051</a:t>
            </a:r>
            <a:r>
              <a:rPr b="0" i="0" lang="en" sz="2100" u="none" cap="none" strike="noStrike">
                <a:solidFill>
                  <a:schemeClr val="dk1"/>
                </a:solidFill>
                <a:latin typeface="Calibri"/>
                <a:ea typeface="Calibri"/>
                <a:cs typeface="Calibri"/>
                <a:sym typeface="Calibri"/>
              </a:rPr>
              <a:t>)</a:t>
            </a:r>
            <a:endParaRPr b="0" i="0" sz="2100" u="none" cap="none" strike="noStrike">
              <a:solidFill>
                <a:schemeClr val="dk1"/>
              </a:solidFill>
              <a:latin typeface="Calibri"/>
              <a:ea typeface="Calibri"/>
              <a:cs typeface="Calibri"/>
              <a:sym typeface="Calibri"/>
            </a:endParaRPr>
          </a:p>
          <a:p>
            <a:pPr indent="342900" lvl="0" marL="3771900" marR="0" rtl="0" algn="l">
              <a:lnSpc>
                <a:spcPct val="90000"/>
              </a:lnSpc>
              <a:spcBef>
                <a:spcPts val="1600"/>
              </a:spcBef>
              <a:spcAft>
                <a:spcPts val="0"/>
              </a:spcAft>
              <a:buNone/>
            </a:pPr>
            <a:r>
              <a:rPr lang="en"/>
              <a:t>under the guidance of </a:t>
            </a:r>
            <a:endParaRPr/>
          </a:p>
          <a:p>
            <a:pPr indent="0" lvl="0" marL="4114800" marR="0" rtl="0" algn="l">
              <a:lnSpc>
                <a:spcPct val="90000"/>
              </a:lnSpc>
              <a:spcBef>
                <a:spcPts val="1600"/>
              </a:spcBef>
              <a:spcAft>
                <a:spcPts val="1600"/>
              </a:spcAft>
              <a:buNone/>
            </a:pPr>
            <a:r>
              <a:rPr b="1" lang="en"/>
              <a:t>Dr. S. G. Bhirud</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4400">
                <a:solidFill>
                  <a:srgbClr val="000000"/>
                </a:solidFill>
                <a:latin typeface="Times New Roman"/>
                <a:ea typeface="Times New Roman"/>
                <a:cs typeface="Times New Roman"/>
                <a:sym typeface="Times New Roman"/>
              </a:rPr>
              <a:t>How it works using CAN Bus</a:t>
            </a:r>
            <a:endParaRPr sz="1400">
              <a:solidFill>
                <a:srgbClr val="000000"/>
              </a:solidFill>
              <a:latin typeface="Arial"/>
              <a:ea typeface="Arial"/>
              <a:cs typeface="Arial"/>
              <a:sym typeface="Arial"/>
            </a:endParaRPr>
          </a:p>
          <a:p>
            <a:pPr indent="0" lvl="0" marL="0">
              <a:spcBef>
                <a:spcPts val="0"/>
              </a:spcBef>
              <a:spcAft>
                <a:spcPts val="0"/>
              </a:spcAft>
              <a:buNone/>
            </a:pPr>
            <a:r>
              <a:t/>
            </a:r>
            <a:endParaRPr/>
          </a:p>
        </p:txBody>
      </p:sp>
      <p:sp>
        <p:nvSpPr>
          <p:cNvPr id="89" name="Shape 8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90" name="Shape 90"/>
          <p:cNvPicPr preferRelativeResize="0"/>
          <p:nvPr/>
        </p:nvPicPr>
        <p:blipFill rotWithShape="1">
          <a:blip r:embed="rId3">
            <a:alphaModFix/>
          </a:blip>
          <a:srcRect b="0" l="0" r="0" t="0"/>
          <a:stretch/>
        </p:blipFill>
        <p:spPr>
          <a:xfrm>
            <a:off x="2002500" y="1335775"/>
            <a:ext cx="5139000" cy="304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3600">
                <a:solidFill>
                  <a:srgbClr val="000000"/>
                </a:solidFill>
                <a:latin typeface="Times New Roman"/>
                <a:ea typeface="Times New Roman"/>
                <a:cs typeface="Times New Roman"/>
                <a:sym typeface="Times New Roman"/>
              </a:rPr>
              <a:t>A Brief Overview of Working of CAN</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p>
        </p:txBody>
      </p:sp>
      <p:sp>
        <p:nvSpPr>
          <p:cNvPr id="96" name="Shape 9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97" name="Shape 97"/>
          <p:cNvPicPr preferRelativeResize="0"/>
          <p:nvPr/>
        </p:nvPicPr>
        <p:blipFill rotWithShape="1">
          <a:blip r:embed="rId3">
            <a:alphaModFix/>
          </a:blip>
          <a:srcRect b="0" l="0" r="0" t="0"/>
          <a:stretch/>
        </p:blipFill>
        <p:spPr>
          <a:xfrm>
            <a:off x="1283400" y="1334575"/>
            <a:ext cx="6577200" cy="305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p:nvPr/>
        </p:nvSpPr>
        <p:spPr>
          <a:xfrm>
            <a:off x="6931151" y="2235708"/>
            <a:ext cx="5496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Shape 103"/>
          <p:cNvSpPr/>
          <p:nvPr/>
        </p:nvSpPr>
        <p:spPr>
          <a:xfrm>
            <a:off x="2314575" y="2228850"/>
            <a:ext cx="539700" cy="24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Shape 104"/>
          <p:cNvSpPr/>
          <p:nvPr/>
        </p:nvSpPr>
        <p:spPr>
          <a:xfrm>
            <a:off x="2929508" y="2229992"/>
            <a:ext cx="758400" cy="240000"/>
          </a:xfrm>
          <a:custGeom>
            <a:pathLst>
              <a:path extrusionOk="0" h="120000" w="120000">
                <a:moveTo>
                  <a:pt x="0" y="120000"/>
                </a:moveTo>
                <a:lnTo>
                  <a:pt x="119939" y="120000"/>
                </a:lnTo>
                <a:lnTo>
                  <a:pt x="119939" y="0"/>
                </a:lnTo>
                <a:lnTo>
                  <a:pt x="0" y="0"/>
                </a:lnTo>
                <a:lnTo>
                  <a:pt x="0" y="1200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Shape 105"/>
          <p:cNvSpPr/>
          <p:nvPr/>
        </p:nvSpPr>
        <p:spPr>
          <a:xfrm>
            <a:off x="2929508" y="2229992"/>
            <a:ext cx="758400" cy="240000"/>
          </a:xfrm>
          <a:custGeom>
            <a:pathLst>
              <a:path extrusionOk="0" h="120000" w="120000">
                <a:moveTo>
                  <a:pt x="0" y="120000"/>
                </a:moveTo>
                <a:lnTo>
                  <a:pt x="119939" y="120000"/>
                </a:lnTo>
                <a:lnTo>
                  <a:pt x="119939" y="0"/>
                </a:lnTo>
                <a:lnTo>
                  <a:pt x="0" y="0"/>
                </a:lnTo>
                <a:lnTo>
                  <a:pt x="0" y="1200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Shape 106"/>
          <p:cNvSpPr/>
          <p:nvPr/>
        </p:nvSpPr>
        <p:spPr>
          <a:xfrm>
            <a:off x="3894200" y="2229992"/>
            <a:ext cx="276000" cy="240000"/>
          </a:xfrm>
          <a:custGeom>
            <a:pathLst>
              <a:path extrusionOk="0" h="120000" w="120000">
                <a:moveTo>
                  <a:pt x="0" y="120000"/>
                </a:moveTo>
                <a:lnTo>
                  <a:pt x="119875" y="120000"/>
                </a:lnTo>
                <a:lnTo>
                  <a:pt x="119875" y="0"/>
                </a:lnTo>
                <a:lnTo>
                  <a:pt x="0" y="0"/>
                </a:lnTo>
                <a:lnTo>
                  <a:pt x="0" y="1200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Shape 107"/>
          <p:cNvSpPr/>
          <p:nvPr/>
        </p:nvSpPr>
        <p:spPr>
          <a:xfrm>
            <a:off x="3894200" y="2229992"/>
            <a:ext cx="276000" cy="240000"/>
          </a:xfrm>
          <a:custGeom>
            <a:pathLst>
              <a:path extrusionOk="0" h="120000" w="120000">
                <a:moveTo>
                  <a:pt x="0" y="120000"/>
                </a:moveTo>
                <a:lnTo>
                  <a:pt x="119875" y="120000"/>
                </a:lnTo>
                <a:lnTo>
                  <a:pt x="119875" y="0"/>
                </a:lnTo>
                <a:lnTo>
                  <a:pt x="0" y="0"/>
                </a:lnTo>
                <a:lnTo>
                  <a:pt x="0" y="1200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Shape 108"/>
          <p:cNvSpPr txBox="1"/>
          <p:nvPr/>
        </p:nvSpPr>
        <p:spPr>
          <a:xfrm>
            <a:off x="4274914" y="2283619"/>
            <a:ext cx="6519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chemeClr val="dk1"/>
                </a:solidFill>
                <a:latin typeface="Arial"/>
                <a:ea typeface="Arial"/>
                <a:cs typeface="Arial"/>
                <a:sym typeface="Arial"/>
              </a:rPr>
              <a:t>0..64 Bit Data</a:t>
            </a:r>
            <a:endParaRPr sz="800">
              <a:solidFill>
                <a:schemeClr val="dk1"/>
              </a:solidFill>
              <a:latin typeface="Arial"/>
              <a:ea typeface="Arial"/>
              <a:cs typeface="Arial"/>
              <a:sym typeface="Arial"/>
            </a:endParaRPr>
          </a:p>
        </p:txBody>
      </p:sp>
      <p:sp>
        <p:nvSpPr>
          <p:cNvPr id="109" name="Shape 109"/>
          <p:cNvSpPr txBox="1"/>
          <p:nvPr/>
        </p:nvSpPr>
        <p:spPr>
          <a:xfrm>
            <a:off x="5254942" y="2283619"/>
            <a:ext cx="5361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chemeClr val="dk1"/>
                </a:solidFill>
                <a:latin typeface="Arial"/>
                <a:ea typeface="Arial"/>
                <a:cs typeface="Arial"/>
                <a:sym typeface="Arial"/>
              </a:rPr>
              <a:t>15-bit CRC</a:t>
            </a:r>
            <a:endParaRPr sz="800">
              <a:solidFill>
                <a:schemeClr val="dk1"/>
              </a:solidFill>
              <a:latin typeface="Arial"/>
              <a:ea typeface="Arial"/>
              <a:cs typeface="Arial"/>
              <a:sym typeface="Arial"/>
            </a:endParaRPr>
          </a:p>
        </p:txBody>
      </p:sp>
      <p:sp>
        <p:nvSpPr>
          <p:cNvPr id="110" name="Shape 110"/>
          <p:cNvSpPr txBox="1"/>
          <p:nvPr/>
        </p:nvSpPr>
        <p:spPr>
          <a:xfrm>
            <a:off x="6991159" y="2271713"/>
            <a:ext cx="3975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chemeClr val="dk1"/>
                </a:solidFill>
                <a:latin typeface="Arial"/>
                <a:ea typeface="Arial"/>
                <a:cs typeface="Arial"/>
                <a:sym typeface="Arial"/>
              </a:rPr>
              <a:t>Bus Idle</a:t>
            </a:r>
            <a:endParaRPr sz="800">
              <a:solidFill>
                <a:schemeClr val="dk1"/>
              </a:solidFill>
              <a:latin typeface="Arial"/>
              <a:ea typeface="Arial"/>
              <a:cs typeface="Arial"/>
              <a:sym typeface="Arial"/>
            </a:endParaRPr>
          </a:p>
        </p:txBody>
      </p:sp>
      <p:sp>
        <p:nvSpPr>
          <p:cNvPr id="111" name="Shape 111"/>
          <p:cNvSpPr txBox="1"/>
          <p:nvPr/>
        </p:nvSpPr>
        <p:spPr>
          <a:xfrm>
            <a:off x="2396965" y="2283619"/>
            <a:ext cx="3975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chemeClr val="dk1"/>
                </a:solidFill>
                <a:latin typeface="Arial"/>
                <a:ea typeface="Arial"/>
                <a:cs typeface="Arial"/>
                <a:sym typeface="Arial"/>
              </a:rPr>
              <a:t>Bus Idle</a:t>
            </a:r>
            <a:endParaRPr sz="800">
              <a:solidFill>
                <a:schemeClr val="dk1"/>
              </a:solidFill>
              <a:latin typeface="Arial"/>
              <a:ea typeface="Arial"/>
              <a:cs typeface="Arial"/>
              <a:sym typeface="Arial"/>
            </a:endParaRPr>
          </a:p>
        </p:txBody>
      </p:sp>
      <p:sp>
        <p:nvSpPr>
          <p:cNvPr id="112" name="Shape 112"/>
          <p:cNvSpPr txBox="1"/>
          <p:nvPr/>
        </p:nvSpPr>
        <p:spPr>
          <a:xfrm>
            <a:off x="2863787" y="2238756"/>
            <a:ext cx="633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S</a:t>
            </a:r>
            <a:endParaRPr sz="500">
              <a:solidFill>
                <a:schemeClr val="dk1"/>
              </a:solidFill>
              <a:latin typeface="Arial"/>
              <a:ea typeface="Arial"/>
              <a:cs typeface="Arial"/>
              <a:sym typeface="Arial"/>
            </a:endParaRPr>
          </a:p>
        </p:txBody>
      </p:sp>
      <p:sp>
        <p:nvSpPr>
          <p:cNvPr id="113" name="Shape 113"/>
          <p:cNvSpPr txBox="1"/>
          <p:nvPr/>
        </p:nvSpPr>
        <p:spPr>
          <a:xfrm>
            <a:off x="2862643" y="2373153"/>
            <a:ext cx="600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F</a:t>
            </a:r>
            <a:endParaRPr sz="500">
              <a:solidFill>
                <a:schemeClr val="dk1"/>
              </a:solidFill>
              <a:latin typeface="Arial"/>
              <a:ea typeface="Arial"/>
              <a:cs typeface="Arial"/>
              <a:sym typeface="Arial"/>
            </a:endParaRPr>
          </a:p>
        </p:txBody>
      </p:sp>
      <p:sp>
        <p:nvSpPr>
          <p:cNvPr id="114" name="Shape 114"/>
          <p:cNvSpPr/>
          <p:nvPr/>
        </p:nvSpPr>
        <p:spPr>
          <a:xfrm>
            <a:off x="4170807" y="2229992"/>
            <a:ext cx="1862100" cy="240000"/>
          </a:xfrm>
          <a:custGeom>
            <a:pathLst>
              <a:path extrusionOk="0" h="120000" w="120000">
                <a:moveTo>
                  <a:pt x="0" y="120000"/>
                </a:moveTo>
                <a:lnTo>
                  <a:pt x="53333" y="120000"/>
                </a:lnTo>
                <a:lnTo>
                  <a:pt x="53333" y="0"/>
                </a:lnTo>
                <a:lnTo>
                  <a:pt x="0" y="0"/>
                </a:lnTo>
                <a:lnTo>
                  <a:pt x="119987" y="0"/>
                </a:lnTo>
                <a:lnTo>
                  <a:pt x="119987" y="120000"/>
                </a:lnTo>
                <a:lnTo>
                  <a:pt x="53333"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 name="Shape 115"/>
          <p:cNvSpPr/>
          <p:nvPr/>
        </p:nvSpPr>
        <p:spPr>
          <a:xfrm>
            <a:off x="6099048" y="2229992"/>
            <a:ext cx="897300" cy="239100"/>
          </a:xfrm>
          <a:custGeom>
            <a:pathLst>
              <a:path extrusionOk="0" h="120000" w="120000">
                <a:moveTo>
                  <a:pt x="0" y="119904"/>
                </a:moveTo>
                <a:lnTo>
                  <a:pt x="9171" y="119904"/>
                </a:lnTo>
                <a:lnTo>
                  <a:pt x="9171" y="0"/>
                </a:lnTo>
                <a:lnTo>
                  <a:pt x="18420" y="0"/>
                </a:lnTo>
                <a:lnTo>
                  <a:pt x="18420" y="119904"/>
                </a:lnTo>
                <a:lnTo>
                  <a:pt x="18420" y="0"/>
                </a:lnTo>
                <a:lnTo>
                  <a:pt x="83082" y="0"/>
                </a:lnTo>
                <a:lnTo>
                  <a:pt x="83082" y="119904"/>
                </a:lnTo>
                <a:lnTo>
                  <a:pt x="83082" y="0"/>
                </a:lnTo>
                <a:lnTo>
                  <a:pt x="110751" y="0"/>
                </a:lnTo>
                <a:lnTo>
                  <a:pt x="110751" y="119904"/>
                </a:lnTo>
                <a:lnTo>
                  <a:pt x="110751" y="0"/>
                </a:lnTo>
                <a:lnTo>
                  <a:pt x="119999"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 name="Shape 116"/>
          <p:cNvSpPr/>
          <p:nvPr/>
        </p:nvSpPr>
        <p:spPr>
          <a:xfrm>
            <a:off x="6995160" y="2229992"/>
            <a:ext cx="485700" cy="1200"/>
          </a:xfrm>
          <a:custGeom>
            <a:pathLst>
              <a:path extrusionOk="0" h="120000" w="120000">
                <a:moveTo>
                  <a:pt x="0" y="0"/>
                </a:moveTo>
                <a:lnTo>
                  <a:pt x="120000" y="96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 name="Shape 117"/>
          <p:cNvSpPr/>
          <p:nvPr/>
        </p:nvSpPr>
        <p:spPr>
          <a:xfrm>
            <a:off x="6032753" y="2229992"/>
            <a:ext cx="69900" cy="240000"/>
          </a:xfrm>
          <a:custGeom>
            <a:pathLst>
              <a:path extrusionOk="0" h="120000" w="120000">
                <a:moveTo>
                  <a:pt x="0" y="0"/>
                </a:moveTo>
                <a:lnTo>
                  <a:pt x="119508" y="0"/>
                </a:lnTo>
                <a:lnTo>
                  <a:pt x="119508"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 name="Shape 118"/>
          <p:cNvSpPr txBox="1"/>
          <p:nvPr/>
        </p:nvSpPr>
        <p:spPr>
          <a:xfrm>
            <a:off x="3690175" y="2373153"/>
            <a:ext cx="1314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R E</a:t>
            </a:r>
            <a:endParaRPr sz="500">
              <a:solidFill>
                <a:schemeClr val="dk1"/>
              </a:solidFill>
              <a:latin typeface="Arial"/>
              <a:ea typeface="Arial"/>
              <a:cs typeface="Arial"/>
              <a:sym typeface="Arial"/>
            </a:endParaRPr>
          </a:p>
        </p:txBody>
      </p:sp>
      <p:sp>
        <p:nvSpPr>
          <p:cNvPr id="119" name="Shape 119"/>
          <p:cNvSpPr txBox="1"/>
          <p:nvPr/>
        </p:nvSpPr>
        <p:spPr>
          <a:xfrm>
            <a:off x="3690175" y="2238756"/>
            <a:ext cx="1986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R  I  r</a:t>
            </a:r>
            <a:endParaRPr sz="500">
              <a:solidFill>
                <a:schemeClr val="dk1"/>
              </a:solidFill>
              <a:latin typeface="Arial"/>
              <a:ea typeface="Arial"/>
              <a:cs typeface="Arial"/>
              <a:sym typeface="Arial"/>
            </a:endParaRPr>
          </a:p>
        </p:txBody>
      </p:sp>
      <p:sp>
        <p:nvSpPr>
          <p:cNvPr id="120" name="Shape 120"/>
          <p:cNvSpPr txBox="1"/>
          <p:nvPr/>
        </p:nvSpPr>
        <p:spPr>
          <a:xfrm>
            <a:off x="2862643" y="2283619"/>
            <a:ext cx="12807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 sz="800">
                <a:solidFill>
                  <a:schemeClr val="dk1"/>
                </a:solidFill>
                <a:latin typeface="Arial"/>
                <a:ea typeface="Arial"/>
                <a:cs typeface="Arial"/>
                <a:sym typeface="Arial"/>
              </a:rPr>
              <a:t>O  </a:t>
            </a:r>
            <a:r>
              <a:rPr lang="en" sz="800">
                <a:solidFill>
                  <a:schemeClr val="dk1"/>
                </a:solidFill>
                <a:latin typeface="Arial"/>
                <a:ea typeface="Arial"/>
                <a:cs typeface="Arial"/>
                <a:sym typeface="Arial"/>
              </a:rPr>
              <a:t>11-bit Identifier  </a:t>
            </a:r>
            <a:r>
              <a:rPr baseline="30000" lang="en" sz="800">
                <a:solidFill>
                  <a:schemeClr val="dk1"/>
                </a:solidFill>
                <a:latin typeface="Arial"/>
                <a:ea typeface="Arial"/>
                <a:cs typeface="Arial"/>
                <a:sym typeface="Arial"/>
              </a:rPr>
              <a:t>T D  0 </a:t>
            </a:r>
            <a:r>
              <a:rPr lang="en" sz="800">
                <a:solidFill>
                  <a:schemeClr val="dk1"/>
                </a:solidFill>
                <a:latin typeface="Arial"/>
                <a:ea typeface="Arial"/>
                <a:cs typeface="Arial"/>
                <a:sym typeface="Arial"/>
              </a:rPr>
              <a:t>DLC</a:t>
            </a:r>
            <a:endParaRPr sz="800">
              <a:solidFill>
                <a:schemeClr val="dk1"/>
              </a:solidFill>
              <a:latin typeface="Arial"/>
              <a:ea typeface="Arial"/>
              <a:cs typeface="Arial"/>
              <a:sym typeface="Arial"/>
            </a:endParaRPr>
          </a:p>
        </p:txBody>
      </p:sp>
      <p:sp>
        <p:nvSpPr>
          <p:cNvPr id="121" name="Shape 121"/>
          <p:cNvSpPr txBox="1"/>
          <p:nvPr/>
        </p:nvSpPr>
        <p:spPr>
          <a:xfrm>
            <a:off x="6037136" y="2238756"/>
            <a:ext cx="2019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D A D</a:t>
            </a:r>
            <a:endParaRPr sz="500">
              <a:solidFill>
                <a:schemeClr val="dk1"/>
              </a:solidFill>
              <a:latin typeface="Arial"/>
              <a:ea typeface="Arial"/>
              <a:cs typeface="Arial"/>
              <a:sym typeface="Arial"/>
            </a:endParaRPr>
          </a:p>
        </p:txBody>
      </p:sp>
      <p:sp>
        <p:nvSpPr>
          <p:cNvPr id="122" name="Shape 122"/>
          <p:cNvSpPr txBox="1"/>
          <p:nvPr/>
        </p:nvSpPr>
        <p:spPr>
          <a:xfrm>
            <a:off x="6037136" y="2373153"/>
            <a:ext cx="1911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L K L</a:t>
            </a:r>
            <a:endParaRPr sz="500">
              <a:solidFill>
                <a:schemeClr val="dk1"/>
              </a:solidFill>
              <a:latin typeface="Arial"/>
              <a:ea typeface="Arial"/>
              <a:cs typeface="Arial"/>
              <a:sym typeface="Arial"/>
            </a:endParaRPr>
          </a:p>
        </p:txBody>
      </p:sp>
      <p:sp>
        <p:nvSpPr>
          <p:cNvPr id="123" name="Shape 123"/>
          <p:cNvSpPr txBox="1"/>
          <p:nvPr/>
        </p:nvSpPr>
        <p:spPr>
          <a:xfrm>
            <a:off x="6037136" y="2272855"/>
            <a:ext cx="8832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 sz="800">
                <a:solidFill>
                  <a:schemeClr val="dk1"/>
                </a:solidFill>
                <a:latin typeface="Arial"/>
                <a:ea typeface="Arial"/>
                <a:cs typeface="Arial"/>
                <a:sym typeface="Arial"/>
              </a:rPr>
              <a:t>E C E  </a:t>
            </a:r>
            <a:r>
              <a:rPr lang="en" sz="800">
                <a:solidFill>
                  <a:schemeClr val="dk1"/>
                </a:solidFill>
                <a:latin typeface="Arial"/>
                <a:ea typeface="Arial"/>
                <a:cs typeface="Arial"/>
                <a:sym typeface="Arial"/>
              </a:rPr>
              <a:t>7-bit EOF IFS</a:t>
            </a:r>
            <a:endParaRPr sz="800">
              <a:solidFill>
                <a:schemeClr val="dk1"/>
              </a:solidFill>
              <a:latin typeface="Arial"/>
              <a:ea typeface="Arial"/>
              <a:cs typeface="Arial"/>
              <a:sym typeface="Arial"/>
            </a:endParaRPr>
          </a:p>
        </p:txBody>
      </p:sp>
      <p:sp>
        <p:nvSpPr>
          <p:cNvPr id="124" name="Shape 124"/>
          <p:cNvSpPr/>
          <p:nvPr/>
        </p:nvSpPr>
        <p:spPr>
          <a:xfrm>
            <a:off x="2934652" y="2052256"/>
            <a:ext cx="827700" cy="1200"/>
          </a:xfrm>
          <a:custGeom>
            <a:pathLst>
              <a:path extrusionOk="0" h="120000" w="120000">
                <a:moveTo>
                  <a:pt x="0" y="0"/>
                </a:moveTo>
                <a:lnTo>
                  <a:pt x="119972"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 name="Shape 125"/>
          <p:cNvSpPr/>
          <p:nvPr/>
        </p:nvSpPr>
        <p:spPr>
          <a:xfrm>
            <a:off x="3646741" y="2024825"/>
            <a:ext cx="110100" cy="58500"/>
          </a:xfrm>
          <a:custGeom>
            <a:pathLst>
              <a:path extrusionOk="0" h="120000" w="120000">
                <a:moveTo>
                  <a:pt x="0" y="0"/>
                </a:moveTo>
                <a:lnTo>
                  <a:pt x="0" y="119414"/>
                </a:lnTo>
                <a:lnTo>
                  <a:pt x="119687"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 name="Shape 126"/>
          <p:cNvSpPr/>
          <p:nvPr/>
        </p:nvSpPr>
        <p:spPr>
          <a:xfrm>
            <a:off x="3646741" y="2024825"/>
            <a:ext cx="110100" cy="58500"/>
          </a:xfrm>
          <a:custGeom>
            <a:pathLst>
              <a:path extrusionOk="0" h="120000" w="120000">
                <a:moveTo>
                  <a:pt x="0" y="0"/>
                </a:moveTo>
                <a:lnTo>
                  <a:pt x="119687"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 name="Shape 127"/>
          <p:cNvSpPr/>
          <p:nvPr/>
        </p:nvSpPr>
        <p:spPr>
          <a:xfrm>
            <a:off x="2930080" y="2024825"/>
            <a:ext cx="108600" cy="58500"/>
          </a:xfrm>
          <a:custGeom>
            <a:pathLst>
              <a:path extrusionOk="0" h="120000" w="120000">
                <a:moveTo>
                  <a:pt x="120000" y="0"/>
                </a:moveTo>
                <a:lnTo>
                  <a:pt x="0" y="59707"/>
                </a:lnTo>
                <a:lnTo>
                  <a:pt x="120000" y="119414"/>
                </a:lnTo>
                <a:lnTo>
                  <a:pt x="120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 name="Shape 128"/>
          <p:cNvSpPr/>
          <p:nvPr/>
        </p:nvSpPr>
        <p:spPr>
          <a:xfrm>
            <a:off x="2930080" y="2024825"/>
            <a:ext cx="108600" cy="58500"/>
          </a:xfrm>
          <a:custGeom>
            <a:pathLst>
              <a:path extrusionOk="0" h="120000" w="120000">
                <a:moveTo>
                  <a:pt x="120000" y="119414"/>
                </a:moveTo>
                <a:lnTo>
                  <a:pt x="0" y="59707"/>
                </a:lnTo>
                <a:lnTo>
                  <a:pt x="120000" y="0"/>
                </a:lnTo>
                <a:lnTo>
                  <a:pt x="120000"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Shape 129"/>
          <p:cNvSpPr/>
          <p:nvPr/>
        </p:nvSpPr>
        <p:spPr>
          <a:xfrm>
            <a:off x="3758755" y="2052256"/>
            <a:ext cx="412800" cy="1200"/>
          </a:xfrm>
          <a:custGeom>
            <a:pathLst>
              <a:path extrusionOk="0" h="120000" w="120000">
                <a:moveTo>
                  <a:pt x="0" y="0"/>
                </a:moveTo>
                <a:lnTo>
                  <a:pt x="119916"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Shape 130"/>
          <p:cNvSpPr/>
          <p:nvPr/>
        </p:nvSpPr>
        <p:spPr>
          <a:xfrm>
            <a:off x="4057078" y="2024825"/>
            <a:ext cx="111000" cy="58500"/>
          </a:xfrm>
          <a:custGeom>
            <a:pathLst>
              <a:path extrusionOk="0" h="120000" w="120000">
                <a:moveTo>
                  <a:pt x="0" y="0"/>
                </a:moveTo>
                <a:lnTo>
                  <a:pt x="0" y="119414"/>
                </a:lnTo>
                <a:lnTo>
                  <a:pt x="119896"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Shape 131"/>
          <p:cNvSpPr/>
          <p:nvPr/>
        </p:nvSpPr>
        <p:spPr>
          <a:xfrm>
            <a:off x="4057078" y="2024825"/>
            <a:ext cx="111000" cy="58500"/>
          </a:xfrm>
          <a:custGeom>
            <a:pathLst>
              <a:path extrusionOk="0" h="120000" w="120000">
                <a:moveTo>
                  <a:pt x="0" y="0"/>
                </a:moveTo>
                <a:lnTo>
                  <a:pt x="119896"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Shape 132"/>
          <p:cNvSpPr/>
          <p:nvPr/>
        </p:nvSpPr>
        <p:spPr>
          <a:xfrm>
            <a:off x="3755326" y="2024825"/>
            <a:ext cx="110100" cy="58500"/>
          </a:xfrm>
          <a:custGeom>
            <a:pathLst>
              <a:path extrusionOk="0" h="120000" w="120000">
                <a:moveTo>
                  <a:pt x="119687" y="0"/>
                </a:moveTo>
                <a:lnTo>
                  <a:pt x="0" y="59707"/>
                </a:lnTo>
                <a:lnTo>
                  <a:pt x="119687" y="119414"/>
                </a:lnTo>
                <a:lnTo>
                  <a:pt x="1196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Shape 133"/>
          <p:cNvSpPr/>
          <p:nvPr/>
        </p:nvSpPr>
        <p:spPr>
          <a:xfrm>
            <a:off x="3755326" y="2024825"/>
            <a:ext cx="110100" cy="58500"/>
          </a:xfrm>
          <a:custGeom>
            <a:pathLst>
              <a:path extrusionOk="0" h="120000" w="120000">
                <a:moveTo>
                  <a:pt x="119687" y="119414"/>
                </a:moveTo>
                <a:lnTo>
                  <a:pt x="0" y="59707"/>
                </a:lnTo>
                <a:lnTo>
                  <a:pt x="119687" y="0"/>
                </a:lnTo>
                <a:lnTo>
                  <a:pt x="11968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Shape 134"/>
          <p:cNvSpPr/>
          <p:nvPr/>
        </p:nvSpPr>
        <p:spPr>
          <a:xfrm>
            <a:off x="4171378" y="2052256"/>
            <a:ext cx="827700" cy="1200"/>
          </a:xfrm>
          <a:custGeom>
            <a:pathLst>
              <a:path extrusionOk="0" h="120000" w="120000">
                <a:moveTo>
                  <a:pt x="0" y="0"/>
                </a:moveTo>
                <a:lnTo>
                  <a:pt x="119972"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Shape 135"/>
          <p:cNvSpPr/>
          <p:nvPr/>
        </p:nvSpPr>
        <p:spPr>
          <a:xfrm>
            <a:off x="4888039" y="2024825"/>
            <a:ext cx="111000" cy="58500"/>
          </a:xfrm>
          <a:custGeom>
            <a:pathLst>
              <a:path extrusionOk="0" h="120000" w="120000">
                <a:moveTo>
                  <a:pt x="0" y="0"/>
                </a:moveTo>
                <a:lnTo>
                  <a:pt x="0" y="119414"/>
                </a:lnTo>
                <a:lnTo>
                  <a:pt x="119897"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Shape 136"/>
          <p:cNvSpPr/>
          <p:nvPr/>
        </p:nvSpPr>
        <p:spPr>
          <a:xfrm>
            <a:off x="4888039" y="2024825"/>
            <a:ext cx="111000" cy="58500"/>
          </a:xfrm>
          <a:custGeom>
            <a:pathLst>
              <a:path extrusionOk="0" h="120000" w="120000">
                <a:moveTo>
                  <a:pt x="0" y="0"/>
                </a:moveTo>
                <a:lnTo>
                  <a:pt x="119897"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Shape 137"/>
          <p:cNvSpPr/>
          <p:nvPr/>
        </p:nvSpPr>
        <p:spPr>
          <a:xfrm>
            <a:off x="4167949" y="2024825"/>
            <a:ext cx="111000" cy="58500"/>
          </a:xfrm>
          <a:custGeom>
            <a:pathLst>
              <a:path extrusionOk="0" h="120000" w="120000">
                <a:moveTo>
                  <a:pt x="119897" y="0"/>
                </a:moveTo>
                <a:lnTo>
                  <a:pt x="0" y="59707"/>
                </a:lnTo>
                <a:lnTo>
                  <a:pt x="119897" y="119414"/>
                </a:lnTo>
                <a:lnTo>
                  <a:pt x="11989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Shape 138"/>
          <p:cNvSpPr/>
          <p:nvPr/>
        </p:nvSpPr>
        <p:spPr>
          <a:xfrm>
            <a:off x="4167949" y="2024825"/>
            <a:ext cx="111000" cy="58500"/>
          </a:xfrm>
          <a:custGeom>
            <a:pathLst>
              <a:path extrusionOk="0" h="120000" w="120000">
                <a:moveTo>
                  <a:pt x="119897" y="119414"/>
                </a:moveTo>
                <a:lnTo>
                  <a:pt x="0" y="59707"/>
                </a:lnTo>
                <a:lnTo>
                  <a:pt x="119897" y="0"/>
                </a:lnTo>
                <a:lnTo>
                  <a:pt x="11989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Shape 139"/>
          <p:cNvSpPr/>
          <p:nvPr/>
        </p:nvSpPr>
        <p:spPr>
          <a:xfrm>
            <a:off x="4998911" y="2052256"/>
            <a:ext cx="1104600" cy="1200"/>
          </a:xfrm>
          <a:custGeom>
            <a:pathLst>
              <a:path extrusionOk="0" h="120000" w="120000">
                <a:moveTo>
                  <a:pt x="0" y="0"/>
                </a:moveTo>
                <a:lnTo>
                  <a:pt x="119968"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 name="Shape 140"/>
          <p:cNvSpPr/>
          <p:nvPr/>
        </p:nvSpPr>
        <p:spPr>
          <a:xfrm>
            <a:off x="5989891" y="2024825"/>
            <a:ext cx="110100" cy="58500"/>
          </a:xfrm>
          <a:custGeom>
            <a:pathLst>
              <a:path extrusionOk="0" h="120000" w="120000">
                <a:moveTo>
                  <a:pt x="0" y="0"/>
                </a:moveTo>
                <a:lnTo>
                  <a:pt x="0" y="119414"/>
                </a:lnTo>
                <a:lnTo>
                  <a:pt x="119688"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Shape 141"/>
          <p:cNvSpPr/>
          <p:nvPr/>
        </p:nvSpPr>
        <p:spPr>
          <a:xfrm>
            <a:off x="5989891" y="2024825"/>
            <a:ext cx="110100" cy="58500"/>
          </a:xfrm>
          <a:custGeom>
            <a:pathLst>
              <a:path extrusionOk="0" h="120000" w="120000">
                <a:moveTo>
                  <a:pt x="0" y="0"/>
                </a:moveTo>
                <a:lnTo>
                  <a:pt x="119688"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 name="Shape 142"/>
          <p:cNvSpPr/>
          <p:nvPr/>
        </p:nvSpPr>
        <p:spPr>
          <a:xfrm>
            <a:off x="5003482" y="2024825"/>
            <a:ext cx="111000" cy="58500"/>
          </a:xfrm>
          <a:custGeom>
            <a:pathLst>
              <a:path extrusionOk="0" h="120000" w="120000">
                <a:moveTo>
                  <a:pt x="119897" y="0"/>
                </a:moveTo>
                <a:lnTo>
                  <a:pt x="0" y="59707"/>
                </a:lnTo>
                <a:lnTo>
                  <a:pt x="119897" y="119414"/>
                </a:lnTo>
                <a:lnTo>
                  <a:pt x="11989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 name="Shape 143"/>
          <p:cNvSpPr/>
          <p:nvPr/>
        </p:nvSpPr>
        <p:spPr>
          <a:xfrm>
            <a:off x="5003482" y="2024825"/>
            <a:ext cx="111000" cy="58500"/>
          </a:xfrm>
          <a:custGeom>
            <a:pathLst>
              <a:path extrusionOk="0" h="120000" w="120000">
                <a:moveTo>
                  <a:pt x="119897" y="119414"/>
                </a:moveTo>
                <a:lnTo>
                  <a:pt x="0" y="59707"/>
                </a:lnTo>
                <a:lnTo>
                  <a:pt x="119897" y="0"/>
                </a:lnTo>
                <a:lnTo>
                  <a:pt x="119897"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 name="Shape 144"/>
          <p:cNvSpPr/>
          <p:nvPr/>
        </p:nvSpPr>
        <p:spPr>
          <a:xfrm>
            <a:off x="6244779" y="2052256"/>
            <a:ext cx="472500" cy="1200"/>
          </a:xfrm>
          <a:custGeom>
            <a:pathLst>
              <a:path extrusionOk="0" h="120000" w="120000">
                <a:moveTo>
                  <a:pt x="0" y="0"/>
                </a:moveTo>
                <a:lnTo>
                  <a:pt x="119903"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 name="Shape 145"/>
          <p:cNvSpPr/>
          <p:nvPr/>
        </p:nvSpPr>
        <p:spPr>
          <a:xfrm>
            <a:off x="6605968" y="2024825"/>
            <a:ext cx="110100" cy="58500"/>
          </a:xfrm>
          <a:custGeom>
            <a:pathLst>
              <a:path extrusionOk="0" h="120000" w="120000">
                <a:moveTo>
                  <a:pt x="0" y="0"/>
                </a:moveTo>
                <a:lnTo>
                  <a:pt x="0" y="119414"/>
                </a:lnTo>
                <a:lnTo>
                  <a:pt x="119688"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 name="Shape 146"/>
          <p:cNvSpPr/>
          <p:nvPr/>
        </p:nvSpPr>
        <p:spPr>
          <a:xfrm>
            <a:off x="6605968" y="2024825"/>
            <a:ext cx="110100" cy="58500"/>
          </a:xfrm>
          <a:custGeom>
            <a:pathLst>
              <a:path extrusionOk="0" h="120000" w="120000">
                <a:moveTo>
                  <a:pt x="0" y="0"/>
                </a:moveTo>
                <a:lnTo>
                  <a:pt x="119688"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 name="Shape 147"/>
          <p:cNvSpPr/>
          <p:nvPr/>
        </p:nvSpPr>
        <p:spPr>
          <a:xfrm>
            <a:off x="6241352" y="2024825"/>
            <a:ext cx="110100" cy="58500"/>
          </a:xfrm>
          <a:custGeom>
            <a:pathLst>
              <a:path extrusionOk="0" h="120000" w="120000">
                <a:moveTo>
                  <a:pt x="119688" y="0"/>
                </a:moveTo>
                <a:lnTo>
                  <a:pt x="0" y="59707"/>
                </a:lnTo>
                <a:lnTo>
                  <a:pt x="119688" y="119414"/>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 name="Shape 148"/>
          <p:cNvSpPr/>
          <p:nvPr/>
        </p:nvSpPr>
        <p:spPr>
          <a:xfrm>
            <a:off x="6241352" y="2024825"/>
            <a:ext cx="110100" cy="58500"/>
          </a:xfrm>
          <a:custGeom>
            <a:pathLst>
              <a:path extrusionOk="0" h="120000" w="120000">
                <a:moveTo>
                  <a:pt x="119688" y="119414"/>
                </a:moveTo>
                <a:lnTo>
                  <a:pt x="0" y="59707"/>
                </a:lnTo>
                <a:lnTo>
                  <a:pt x="119688" y="0"/>
                </a:lnTo>
                <a:lnTo>
                  <a:pt x="119688"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Shape 149"/>
          <p:cNvSpPr/>
          <p:nvPr/>
        </p:nvSpPr>
        <p:spPr>
          <a:xfrm>
            <a:off x="6930579" y="2052256"/>
            <a:ext cx="481500" cy="1200"/>
          </a:xfrm>
          <a:custGeom>
            <a:pathLst>
              <a:path extrusionOk="0" h="120000" w="120000">
                <a:moveTo>
                  <a:pt x="0" y="0"/>
                </a:moveTo>
                <a:lnTo>
                  <a:pt x="119928" y="9600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 name="Shape 150"/>
          <p:cNvSpPr/>
          <p:nvPr/>
        </p:nvSpPr>
        <p:spPr>
          <a:xfrm>
            <a:off x="6931723" y="2024825"/>
            <a:ext cx="108600" cy="58500"/>
          </a:xfrm>
          <a:custGeom>
            <a:pathLst>
              <a:path extrusionOk="0" h="120000" w="120000">
                <a:moveTo>
                  <a:pt x="120000" y="0"/>
                </a:moveTo>
                <a:lnTo>
                  <a:pt x="0" y="59707"/>
                </a:lnTo>
                <a:lnTo>
                  <a:pt x="120000" y="119414"/>
                </a:lnTo>
                <a:lnTo>
                  <a:pt x="120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 name="Shape 151"/>
          <p:cNvSpPr/>
          <p:nvPr/>
        </p:nvSpPr>
        <p:spPr>
          <a:xfrm>
            <a:off x="6931723" y="2024825"/>
            <a:ext cx="108600" cy="58500"/>
          </a:xfrm>
          <a:custGeom>
            <a:pathLst>
              <a:path extrusionOk="0" h="120000" w="120000">
                <a:moveTo>
                  <a:pt x="120000" y="119414"/>
                </a:moveTo>
                <a:lnTo>
                  <a:pt x="0" y="59707"/>
                </a:lnTo>
                <a:lnTo>
                  <a:pt x="120000" y="0"/>
                </a:lnTo>
                <a:lnTo>
                  <a:pt x="120000" y="119414"/>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 name="Shape 152"/>
          <p:cNvSpPr txBox="1"/>
          <p:nvPr/>
        </p:nvSpPr>
        <p:spPr>
          <a:xfrm>
            <a:off x="3817429" y="1698307"/>
            <a:ext cx="1939800" cy="214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Control	Data Field	CRC Field</a:t>
            </a:r>
            <a:endParaRPr sz="700">
              <a:solidFill>
                <a:schemeClr val="dk1"/>
              </a:solidFill>
              <a:latin typeface="Arial"/>
              <a:ea typeface="Arial"/>
              <a:cs typeface="Arial"/>
              <a:sym typeface="Arial"/>
            </a:endParaRPr>
          </a:p>
          <a:p>
            <a:pPr indent="0" lvl="0" marL="50800" marR="0" rtl="0" algn="l">
              <a:lnSpc>
                <a:spcPct val="100000"/>
              </a:lnSpc>
              <a:spcBef>
                <a:spcPts val="0"/>
              </a:spcBef>
              <a:spcAft>
                <a:spcPts val="0"/>
              </a:spcAft>
              <a:buNone/>
            </a:pPr>
            <a:r>
              <a:rPr lang="en" sz="700">
                <a:solidFill>
                  <a:schemeClr val="dk1"/>
                </a:solidFill>
                <a:latin typeface="Arial"/>
                <a:ea typeface="Arial"/>
                <a:cs typeface="Arial"/>
                <a:sym typeface="Arial"/>
              </a:rPr>
              <a:t>Field</a:t>
            </a:r>
            <a:endParaRPr sz="700">
              <a:solidFill>
                <a:schemeClr val="dk1"/>
              </a:solidFill>
              <a:latin typeface="Arial"/>
              <a:ea typeface="Arial"/>
              <a:cs typeface="Arial"/>
              <a:sym typeface="Arial"/>
            </a:endParaRPr>
          </a:p>
        </p:txBody>
      </p:sp>
      <p:sp>
        <p:nvSpPr>
          <p:cNvPr id="153" name="Shape 153"/>
          <p:cNvSpPr txBox="1"/>
          <p:nvPr/>
        </p:nvSpPr>
        <p:spPr>
          <a:xfrm>
            <a:off x="6381463" y="1904238"/>
            <a:ext cx="2064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Field</a:t>
            </a:r>
            <a:endParaRPr sz="700">
              <a:solidFill>
                <a:schemeClr val="dk1"/>
              </a:solidFill>
              <a:latin typeface="Arial"/>
              <a:ea typeface="Arial"/>
              <a:cs typeface="Arial"/>
              <a:sym typeface="Arial"/>
            </a:endParaRPr>
          </a:p>
        </p:txBody>
      </p:sp>
      <p:sp>
        <p:nvSpPr>
          <p:cNvPr id="154" name="Shape 154"/>
          <p:cNvSpPr txBox="1"/>
          <p:nvPr/>
        </p:nvSpPr>
        <p:spPr>
          <a:xfrm>
            <a:off x="7026782" y="1698307"/>
            <a:ext cx="3297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Bus Idle</a:t>
            </a:r>
            <a:endParaRPr sz="700">
              <a:solidFill>
                <a:schemeClr val="dk1"/>
              </a:solidFill>
              <a:latin typeface="Arial"/>
              <a:ea typeface="Arial"/>
              <a:cs typeface="Arial"/>
              <a:sym typeface="Arial"/>
            </a:endParaRPr>
          </a:p>
        </p:txBody>
      </p:sp>
      <p:sp>
        <p:nvSpPr>
          <p:cNvPr id="155" name="Shape 155"/>
          <p:cNvSpPr/>
          <p:nvPr/>
        </p:nvSpPr>
        <p:spPr>
          <a:xfrm>
            <a:off x="2926080"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Shape 156"/>
          <p:cNvSpPr/>
          <p:nvPr/>
        </p:nvSpPr>
        <p:spPr>
          <a:xfrm>
            <a:off x="4169664"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Shape 157"/>
          <p:cNvSpPr/>
          <p:nvPr/>
        </p:nvSpPr>
        <p:spPr>
          <a:xfrm>
            <a:off x="3754755"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Shape 158"/>
          <p:cNvSpPr/>
          <p:nvPr/>
        </p:nvSpPr>
        <p:spPr>
          <a:xfrm>
            <a:off x="5000625"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Shape 159"/>
          <p:cNvSpPr/>
          <p:nvPr/>
        </p:nvSpPr>
        <p:spPr>
          <a:xfrm>
            <a:off x="6102476"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Shape 160"/>
          <p:cNvSpPr/>
          <p:nvPr/>
        </p:nvSpPr>
        <p:spPr>
          <a:xfrm>
            <a:off x="6238494"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Shape 161"/>
          <p:cNvSpPr/>
          <p:nvPr/>
        </p:nvSpPr>
        <p:spPr>
          <a:xfrm>
            <a:off x="6718553"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Shape 162"/>
          <p:cNvSpPr/>
          <p:nvPr/>
        </p:nvSpPr>
        <p:spPr>
          <a:xfrm>
            <a:off x="6927723"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Shape 163"/>
          <p:cNvSpPr/>
          <p:nvPr/>
        </p:nvSpPr>
        <p:spPr>
          <a:xfrm>
            <a:off x="2862072" y="1647062"/>
            <a:ext cx="0" cy="571500"/>
          </a:xfrm>
          <a:custGeom>
            <a:pathLst>
              <a:path extrusionOk="0" h="120000" w="120000">
                <a:moveTo>
                  <a:pt x="0" y="12000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Shape 164"/>
          <p:cNvSpPr/>
          <p:nvPr/>
        </p:nvSpPr>
        <p:spPr>
          <a:xfrm>
            <a:off x="2748343" y="2024825"/>
            <a:ext cx="111000" cy="58500"/>
          </a:xfrm>
          <a:custGeom>
            <a:pathLst>
              <a:path extrusionOk="0" h="120000" w="120000">
                <a:moveTo>
                  <a:pt x="0" y="0"/>
                </a:moveTo>
                <a:lnTo>
                  <a:pt x="0" y="119414"/>
                </a:lnTo>
                <a:lnTo>
                  <a:pt x="119896" y="597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Shape 165"/>
          <p:cNvSpPr/>
          <p:nvPr/>
        </p:nvSpPr>
        <p:spPr>
          <a:xfrm>
            <a:off x="2748343" y="2024825"/>
            <a:ext cx="111000" cy="58500"/>
          </a:xfrm>
          <a:custGeom>
            <a:pathLst>
              <a:path extrusionOk="0" h="120000" w="120000">
                <a:moveTo>
                  <a:pt x="0" y="0"/>
                </a:moveTo>
                <a:lnTo>
                  <a:pt x="119896" y="59707"/>
                </a:lnTo>
                <a:lnTo>
                  <a:pt x="0" y="119414"/>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Shape 166"/>
          <p:cNvSpPr/>
          <p:nvPr/>
        </p:nvSpPr>
        <p:spPr>
          <a:xfrm>
            <a:off x="2323147" y="2052256"/>
            <a:ext cx="426900" cy="0"/>
          </a:xfrm>
          <a:custGeom>
            <a:pathLst>
              <a:path extrusionOk="0" h="120000" w="120000">
                <a:moveTo>
                  <a:pt x="119892" y="0"/>
                </a:moveTo>
                <a:lnTo>
                  <a:pt x="0" y="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 name="Shape 167"/>
          <p:cNvSpPr txBox="1"/>
          <p:nvPr/>
        </p:nvSpPr>
        <p:spPr>
          <a:xfrm>
            <a:off x="6075807" y="1801367"/>
            <a:ext cx="5430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Field   Frame</a:t>
            </a:r>
            <a:endParaRPr sz="700">
              <a:solidFill>
                <a:schemeClr val="dk1"/>
              </a:solidFill>
              <a:latin typeface="Arial"/>
              <a:ea typeface="Arial"/>
              <a:cs typeface="Arial"/>
              <a:sym typeface="Arial"/>
            </a:endParaRPr>
          </a:p>
        </p:txBody>
      </p:sp>
      <p:sp>
        <p:nvSpPr>
          <p:cNvPr id="168" name="Shape 168"/>
          <p:cNvSpPr txBox="1"/>
          <p:nvPr/>
        </p:nvSpPr>
        <p:spPr>
          <a:xfrm>
            <a:off x="6097523" y="1698307"/>
            <a:ext cx="8376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Ack	End of	Inter-</a:t>
            </a:r>
            <a:endParaRPr sz="700">
              <a:solidFill>
                <a:schemeClr val="dk1"/>
              </a:solidFill>
              <a:latin typeface="Arial"/>
              <a:ea typeface="Arial"/>
              <a:cs typeface="Arial"/>
              <a:sym typeface="Arial"/>
            </a:endParaRPr>
          </a:p>
        </p:txBody>
      </p:sp>
      <p:sp>
        <p:nvSpPr>
          <p:cNvPr id="169" name="Shape 169"/>
          <p:cNvSpPr txBox="1"/>
          <p:nvPr/>
        </p:nvSpPr>
        <p:spPr>
          <a:xfrm>
            <a:off x="6693217" y="1801367"/>
            <a:ext cx="263400" cy="214800"/>
          </a:xfrm>
          <a:prstGeom prst="rect">
            <a:avLst/>
          </a:prstGeom>
          <a:noFill/>
          <a:ln>
            <a:noFill/>
          </a:ln>
        </p:spPr>
        <p:txBody>
          <a:bodyPr anchorCtr="0" anchor="t" bIns="0" lIns="0" spcFirstLastPara="1" rIns="0" wrap="square" tIns="0">
            <a:noAutofit/>
          </a:bodyPr>
          <a:lstStyle/>
          <a:p>
            <a:pPr indent="1270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frame  Space</a:t>
            </a:r>
            <a:endParaRPr sz="700">
              <a:solidFill>
                <a:schemeClr val="dk1"/>
              </a:solidFill>
              <a:latin typeface="Arial"/>
              <a:ea typeface="Arial"/>
              <a:cs typeface="Arial"/>
              <a:sym typeface="Arial"/>
            </a:endParaRPr>
          </a:p>
        </p:txBody>
      </p:sp>
      <p:sp>
        <p:nvSpPr>
          <p:cNvPr id="170" name="Shape 170"/>
          <p:cNvSpPr txBox="1"/>
          <p:nvPr/>
        </p:nvSpPr>
        <p:spPr>
          <a:xfrm>
            <a:off x="2430303" y="1698307"/>
            <a:ext cx="12291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Bus Idle	Arbitration Field</a:t>
            </a:r>
            <a:endParaRPr sz="700">
              <a:solidFill>
                <a:schemeClr val="dk1"/>
              </a:solidFill>
              <a:latin typeface="Arial"/>
              <a:ea typeface="Arial"/>
              <a:cs typeface="Arial"/>
              <a:sym typeface="Arial"/>
            </a:endParaRPr>
          </a:p>
        </p:txBody>
      </p:sp>
      <p:sp>
        <p:nvSpPr>
          <p:cNvPr id="171" name="Shape 171"/>
          <p:cNvSpPr/>
          <p:nvPr/>
        </p:nvSpPr>
        <p:spPr>
          <a:xfrm>
            <a:off x="2178558" y="2468880"/>
            <a:ext cx="648300" cy="0"/>
          </a:xfrm>
          <a:custGeom>
            <a:pathLst>
              <a:path extrusionOk="0" h="120000" w="120000">
                <a:moveTo>
                  <a:pt x="119982"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2" name="Shape 172"/>
          <p:cNvSpPr/>
          <p:nvPr/>
        </p:nvSpPr>
        <p:spPr>
          <a:xfrm>
            <a:off x="2178558" y="2229992"/>
            <a:ext cx="108600" cy="0"/>
          </a:xfrm>
          <a:custGeom>
            <a:pathLst>
              <a:path extrusionOk="0" h="120000" w="120000">
                <a:moveTo>
                  <a:pt x="120000"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3" name="Shape 173"/>
          <p:cNvSpPr txBox="1"/>
          <p:nvPr/>
        </p:nvSpPr>
        <p:spPr>
          <a:xfrm>
            <a:off x="1754600" y="2159222"/>
            <a:ext cx="420000" cy="123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rgbClr val="008000"/>
                </a:solidFill>
                <a:latin typeface="Arial"/>
                <a:ea typeface="Arial"/>
                <a:cs typeface="Arial"/>
                <a:sym typeface="Arial"/>
              </a:rPr>
              <a:t>recessive</a:t>
            </a:r>
            <a:endParaRPr sz="800">
              <a:solidFill>
                <a:schemeClr val="dk1"/>
              </a:solidFill>
              <a:latin typeface="Arial"/>
              <a:ea typeface="Arial"/>
              <a:cs typeface="Arial"/>
              <a:sym typeface="Arial"/>
            </a:endParaRPr>
          </a:p>
        </p:txBody>
      </p:sp>
      <p:sp>
        <p:nvSpPr>
          <p:cNvPr id="174" name="Shape 174"/>
          <p:cNvSpPr txBox="1"/>
          <p:nvPr/>
        </p:nvSpPr>
        <p:spPr>
          <a:xfrm>
            <a:off x="1764887" y="2402014"/>
            <a:ext cx="409800" cy="123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rgbClr val="FF0000"/>
                </a:solidFill>
                <a:latin typeface="Arial"/>
                <a:ea typeface="Arial"/>
                <a:cs typeface="Arial"/>
                <a:sym typeface="Arial"/>
              </a:rPr>
              <a:t>dominant</a:t>
            </a:r>
            <a:endParaRPr sz="800">
              <a:solidFill>
                <a:schemeClr val="dk1"/>
              </a:solidFill>
              <a:latin typeface="Arial"/>
              <a:ea typeface="Arial"/>
              <a:cs typeface="Arial"/>
              <a:sym typeface="Arial"/>
            </a:endParaRPr>
          </a:p>
        </p:txBody>
      </p:sp>
      <p:sp>
        <p:nvSpPr>
          <p:cNvPr id="175" name="Shape 175"/>
          <p:cNvSpPr/>
          <p:nvPr/>
        </p:nvSpPr>
        <p:spPr>
          <a:xfrm>
            <a:off x="3754755" y="2229992"/>
            <a:ext cx="0" cy="2400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 name="Shape 176"/>
          <p:cNvSpPr/>
          <p:nvPr/>
        </p:nvSpPr>
        <p:spPr>
          <a:xfrm>
            <a:off x="3824477" y="2229992"/>
            <a:ext cx="0" cy="2400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 name="Shape 177"/>
          <p:cNvSpPr/>
          <p:nvPr/>
        </p:nvSpPr>
        <p:spPr>
          <a:xfrm>
            <a:off x="3670173" y="2470023"/>
            <a:ext cx="243900" cy="0"/>
          </a:xfrm>
          <a:custGeom>
            <a:pathLst>
              <a:path extrusionOk="0" h="120000" w="120000">
                <a:moveTo>
                  <a:pt x="0" y="0"/>
                </a:moveTo>
                <a:lnTo>
                  <a:pt x="11981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 name="Shape 178"/>
          <p:cNvSpPr/>
          <p:nvPr/>
        </p:nvSpPr>
        <p:spPr>
          <a:xfrm>
            <a:off x="2321433" y="2226563"/>
            <a:ext cx="539700" cy="9600"/>
          </a:xfrm>
          <a:custGeom>
            <a:pathLst>
              <a:path extrusionOk="0" h="120000" w="120000">
                <a:moveTo>
                  <a:pt x="0" y="115199"/>
                </a:moveTo>
                <a:lnTo>
                  <a:pt x="119978" y="115199"/>
                </a:lnTo>
                <a:lnTo>
                  <a:pt x="119978" y="0"/>
                </a:lnTo>
                <a:lnTo>
                  <a:pt x="0" y="0"/>
                </a:lnTo>
                <a:lnTo>
                  <a:pt x="0" y="1151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9" name="Shape 179"/>
          <p:cNvSpPr/>
          <p:nvPr/>
        </p:nvSpPr>
        <p:spPr>
          <a:xfrm>
            <a:off x="2860928" y="2229992"/>
            <a:ext cx="0" cy="2400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 name="Shape 180"/>
          <p:cNvSpPr/>
          <p:nvPr/>
        </p:nvSpPr>
        <p:spPr>
          <a:xfrm>
            <a:off x="2860928" y="2470023"/>
            <a:ext cx="81600" cy="0"/>
          </a:xfrm>
          <a:custGeom>
            <a:pathLst>
              <a:path extrusionOk="0" h="120000" w="120000">
                <a:moveTo>
                  <a:pt x="0" y="0"/>
                </a:moveTo>
                <a:lnTo>
                  <a:pt x="119577"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 name="Shape 181"/>
          <p:cNvSpPr/>
          <p:nvPr/>
        </p:nvSpPr>
        <p:spPr>
          <a:xfrm>
            <a:off x="3824477" y="2229992"/>
            <a:ext cx="81600" cy="0"/>
          </a:xfrm>
          <a:custGeom>
            <a:pathLst>
              <a:path extrusionOk="0" h="120000" w="120000">
                <a:moveTo>
                  <a:pt x="0" y="0"/>
                </a:moveTo>
                <a:lnTo>
                  <a:pt x="119578"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Shape 182"/>
          <p:cNvSpPr/>
          <p:nvPr/>
        </p:nvSpPr>
        <p:spPr>
          <a:xfrm>
            <a:off x="7070598" y="4277106"/>
            <a:ext cx="411600" cy="241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Shape 183"/>
          <p:cNvSpPr/>
          <p:nvPr/>
        </p:nvSpPr>
        <p:spPr>
          <a:xfrm>
            <a:off x="2319146" y="4278249"/>
            <a:ext cx="539700" cy="245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Shape 184"/>
          <p:cNvSpPr/>
          <p:nvPr/>
        </p:nvSpPr>
        <p:spPr>
          <a:xfrm>
            <a:off x="6169914" y="4272533"/>
            <a:ext cx="1241400" cy="240000"/>
          </a:xfrm>
          <a:custGeom>
            <a:pathLst>
              <a:path extrusionOk="0" h="120000" w="120000">
                <a:moveTo>
                  <a:pt x="0" y="0"/>
                </a:moveTo>
                <a:lnTo>
                  <a:pt x="6674" y="0"/>
                </a:lnTo>
                <a:lnTo>
                  <a:pt x="6674" y="120000"/>
                </a:lnTo>
                <a:lnTo>
                  <a:pt x="13348" y="120000"/>
                </a:lnTo>
                <a:lnTo>
                  <a:pt x="13348" y="0"/>
                </a:lnTo>
                <a:lnTo>
                  <a:pt x="20023" y="0"/>
                </a:lnTo>
                <a:lnTo>
                  <a:pt x="20023" y="120000"/>
                </a:lnTo>
                <a:lnTo>
                  <a:pt x="20023" y="0"/>
                </a:lnTo>
                <a:lnTo>
                  <a:pt x="66688" y="0"/>
                </a:lnTo>
                <a:lnTo>
                  <a:pt x="66688" y="120000"/>
                </a:lnTo>
                <a:lnTo>
                  <a:pt x="66688" y="0"/>
                </a:lnTo>
                <a:lnTo>
                  <a:pt x="86655" y="0"/>
                </a:lnTo>
                <a:lnTo>
                  <a:pt x="86655" y="120000"/>
                </a:lnTo>
                <a:lnTo>
                  <a:pt x="86655" y="0"/>
                </a:lnTo>
                <a:lnTo>
                  <a:pt x="11997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Shape 185"/>
          <p:cNvSpPr/>
          <p:nvPr/>
        </p:nvSpPr>
        <p:spPr>
          <a:xfrm>
            <a:off x="2946082" y="4097084"/>
            <a:ext cx="1538700" cy="1200"/>
          </a:xfrm>
          <a:custGeom>
            <a:pathLst>
              <a:path extrusionOk="0" h="120000" w="120000">
                <a:moveTo>
                  <a:pt x="0" y="0"/>
                </a:moveTo>
                <a:lnTo>
                  <a:pt x="119977"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Shape 186"/>
          <p:cNvSpPr txBox="1"/>
          <p:nvPr/>
        </p:nvSpPr>
        <p:spPr>
          <a:xfrm>
            <a:off x="3424713" y="3744943"/>
            <a:ext cx="5910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Arbitration field</a:t>
            </a:r>
            <a:endParaRPr sz="700">
              <a:solidFill>
                <a:schemeClr val="dk1"/>
              </a:solidFill>
              <a:latin typeface="Arial"/>
              <a:ea typeface="Arial"/>
              <a:cs typeface="Arial"/>
              <a:sym typeface="Arial"/>
            </a:endParaRPr>
          </a:p>
        </p:txBody>
      </p:sp>
      <p:sp>
        <p:nvSpPr>
          <p:cNvPr id="187" name="Shape 187"/>
          <p:cNvSpPr txBox="1"/>
          <p:nvPr/>
        </p:nvSpPr>
        <p:spPr>
          <a:xfrm>
            <a:off x="2396965" y="4328922"/>
            <a:ext cx="3975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chemeClr val="dk1"/>
                </a:solidFill>
                <a:latin typeface="Arial"/>
                <a:ea typeface="Arial"/>
                <a:cs typeface="Arial"/>
                <a:sym typeface="Arial"/>
              </a:rPr>
              <a:t>Bus Idle</a:t>
            </a:r>
            <a:endParaRPr sz="800">
              <a:solidFill>
                <a:schemeClr val="dk1"/>
              </a:solidFill>
              <a:latin typeface="Arial"/>
              <a:ea typeface="Arial"/>
              <a:cs typeface="Arial"/>
              <a:sym typeface="Arial"/>
            </a:endParaRPr>
          </a:p>
        </p:txBody>
      </p:sp>
      <p:sp>
        <p:nvSpPr>
          <p:cNvPr id="188" name="Shape 188"/>
          <p:cNvSpPr txBox="1"/>
          <p:nvPr/>
        </p:nvSpPr>
        <p:spPr>
          <a:xfrm>
            <a:off x="2863787" y="4284040"/>
            <a:ext cx="633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S</a:t>
            </a:r>
            <a:endParaRPr sz="500">
              <a:solidFill>
                <a:schemeClr val="dk1"/>
              </a:solidFill>
              <a:latin typeface="Arial"/>
              <a:ea typeface="Arial"/>
              <a:cs typeface="Arial"/>
              <a:sym typeface="Arial"/>
            </a:endParaRPr>
          </a:p>
        </p:txBody>
      </p:sp>
      <p:sp>
        <p:nvSpPr>
          <p:cNvPr id="189" name="Shape 189"/>
          <p:cNvSpPr txBox="1"/>
          <p:nvPr/>
        </p:nvSpPr>
        <p:spPr>
          <a:xfrm>
            <a:off x="2862643" y="4328922"/>
            <a:ext cx="7725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 sz="800">
                <a:solidFill>
                  <a:schemeClr val="dk1"/>
                </a:solidFill>
                <a:latin typeface="Arial"/>
                <a:ea typeface="Arial"/>
                <a:cs typeface="Arial"/>
                <a:sym typeface="Arial"/>
              </a:rPr>
              <a:t>O   </a:t>
            </a:r>
            <a:r>
              <a:rPr lang="en" sz="800">
                <a:solidFill>
                  <a:schemeClr val="dk1"/>
                </a:solidFill>
                <a:latin typeface="Arial"/>
                <a:ea typeface="Arial"/>
                <a:cs typeface="Arial"/>
                <a:sym typeface="Arial"/>
              </a:rPr>
              <a:t>11-bit Base Id</a:t>
            </a:r>
            <a:endParaRPr sz="800">
              <a:solidFill>
                <a:schemeClr val="dk1"/>
              </a:solidFill>
              <a:latin typeface="Arial"/>
              <a:ea typeface="Arial"/>
              <a:cs typeface="Arial"/>
              <a:sym typeface="Arial"/>
            </a:endParaRPr>
          </a:p>
        </p:txBody>
      </p:sp>
      <p:sp>
        <p:nvSpPr>
          <p:cNvPr id="190" name="Shape 190"/>
          <p:cNvSpPr txBox="1"/>
          <p:nvPr/>
        </p:nvSpPr>
        <p:spPr>
          <a:xfrm>
            <a:off x="2862643" y="4418685"/>
            <a:ext cx="600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F</a:t>
            </a:r>
            <a:endParaRPr sz="500">
              <a:solidFill>
                <a:schemeClr val="dk1"/>
              </a:solidFill>
              <a:latin typeface="Arial"/>
              <a:ea typeface="Arial"/>
              <a:cs typeface="Arial"/>
              <a:sym typeface="Arial"/>
            </a:endParaRPr>
          </a:p>
        </p:txBody>
      </p:sp>
      <p:sp>
        <p:nvSpPr>
          <p:cNvPr id="191" name="Shape 191"/>
          <p:cNvSpPr txBox="1"/>
          <p:nvPr/>
        </p:nvSpPr>
        <p:spPr>
          <a:xfrm>
            <a:off x="3690175" y="4284040"/>
            <a:ext cx="1191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S I</a:t>
            </a:r>
            <a:endParaRPr sz="500">
              <a:solidFill>
                <a:schemeClr val="dk1"/>
              </a:solidFill>
              <a:latin typeface="Arial"/>
              <a:ea typeface="Arial"/>
              <a:cs typeface="Arial"/>
              <a:sym typeface="Arial"/>
            </a:endParaRPr>
          </a:p>
        </p:txBody>
      </p:sp>
      <p:sp>
        <p:nvSpPr>
          <p:cNvPr id="192" name="Shape 192"/>
          <p:cNvSpPr txBox="1"/>
          <p:nvPr/>
        </p:nvSpPr>
        <p:spPr>
          <a:xfrm>
            <a:off x="3690175" y="4418685"/>
            <a:ext cx="1314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R E</a:t>
            </a:r>
            <a:endParaRPr sz="500">
              <a:solidFill>
                <a:schemeClr val="dk1"/>
              </a:solidFill>
              <a:latin typeface="Arial"/>
              <a:ea typeface="Arial"/>
              <a:cs typeface="Arial"/>
              <a:sym typeface="Arial"/>
            </a:endParaRPr>
          </a:p>
        </p:txBody>
      </p:sp>
      <p:sp>
        <p:nvSpPr>
          <p:cNvPr id="193" name="Shape 193"/>
          <p:cNvSpPr/>
          <p:nvPr/>
        </p:nvSpPr>
        <p:spPr>
          <a:xfrm>
            <a:off x="2936938" y="4069651"/>
            <a:ext cx="110100" cy="58500"/>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 name="Shape 194"/>
          <p:cNvSpPr/>
          <p:nvPr/>
        </p:nvSpPr>
        <p:spPr>
          <a:xfrm>
            <a:off x="2936938" y="4069651"/>
            <a:ext cx="110100" cy="58500"/>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Shape 195"/>
          <p:cNvSpPr/>
          <p:nvPr/>
        </p:nvSpPr>
        <p:spPr>
          <a:xfrm>
            <a:off x="2322575" y="4270248"/>
            <a:ext cx="539700" cy="9600"/>
          </a:xfrm>
          <a:custGeom>
            <a:pathLst>
              <a:path extrusionOk="0" h="120000" w="120000">
                <a:moveTo>
                  <a:pt x="0" y="115199"/>
                </a:moveTo>
                <a:lnTo>
                  <a:pt x="119978" y="115199"/>
                </a:lnTo>
                <a:lnTo>
                  <a:pt x="119978" y="0"/>
                </a:lnTo>
                <a:lnTo>
                  <a:pt x="0" y="0"/>
                </a:lnTo>
                <a:lnTo>
                  <a:pt x="0" y="1151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Shape 196"/>
          <p:cNvSpPr/>
          <p:nvPr/>
        </p:nvSpPr>
        <p:spPr>
          <a:xfrm>
            <a:off x="2934081"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7" name="Shape 197"/>
          <p:cNvSpPr/>
          <p:nvPr/>
        </p:nvSpPr>
        <p:spPr>
          <a:xfrm>
            <a:off x="2854071"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Shape 198"/>
          <p:cNvSpPr/>
          <p:nvPr/>
        </p:nvSpPr>
        <p:spPr>
          <a:xfrm>
            <a:off x="2740342" y="4069651"/>
            <a:ext cx="111000" cy="58500"/>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Shape 199"/>
          <p:cNvSpPr/>
          <p:nvPr/>
        </p:nvSpPr>
        <p:spPr>
          <a:xfrm>
            <a:off x="2740342" y="4069651"/>
            <a:ext cx="111000" cy="58500"/>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Shape 200"/>
          <p:cNvSpPr/>
          <p:nvPr/>
        </p:nvSpPr>
        <p:spPr>
          <a:xfrm>
            <a:off x="2323147" y="4097084"/>
            <a:ext cx="426900" cy="0"/>
          </a:xfrm>
          <a:custGeom>
            <a:pathLst>
              <a:path extrusionOk="0" h="120000" w="120000">
                <a:moveTo>
                  <a:pt x="119892" y="0"/>
                </a:moveTo>
                <a:lnTo>
                  <a:pt x="0" y="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Shape 201"/>
          <p:cNvSpPr txBox="1"/>
          <p:nvPr/>
        </p:nvSpPr>
        <p:spPr>
          <a:xfrm>
            <a:off x="2430303" y="3743800"/>
            <a:ext cx="3297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Bus Idle</a:t>
            </a:r>
            <a:endParaRPr sz="700">
              <a:solidFill>
                <a:schemeClr val="dk1"/>
              </a:solidFill>
              <a:latin typeface="Arial"/>
              <a:ea typeface="Arial"/>
              <a:cs typeface="Arial"/>
              <a:sym typeface="Arial"/>
            </a:endParaRPr>
          </a:p>
        </p:txBody>
      </p:sp>
      <p:sp>
        <p:nvSpPr>
          <p:cNvPr id="202" name="Shape 202"/>
          <p:cNvSpPr/>
          <p:nvPr/>
        </p:nvSpPr>
        <p:spPr>
          <a:xfrm>
            <a:off x="2178558" y="4517135"/>
            <a:ext cx="648300" cy="0"/>
          </a:xfrm>
          <a:custGeom>
            <a:pathLst>
              <a:path extrusionOk="0" h="120000" w="120000">
                <a:moveTo>
                  <a:pt x="119982"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Shape 203"/>
          <p:cNvSpPr/>
          <p:nvPr/>
        </p:nvSpPr>
        <p:spPr>
          <a:xfrm>
            <a:off x="2178558" y="4274819"/>
            <a:ext cx="108600" cy="0"/>
          </a:xfrm>
          <a:custGeom>
            <a:pathLst>
              <a:path extrusionOk="0" h="120000" w="120000">
                <a:moveTo>
                  <a:pt x="120000" y="0"/>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4" name="Shape 204"/>
          <p:cNvSpPr txBox="1"/>
          <p:nvPr/>
        </p:nvSpPr>
        <p:spPr>
          <a:xfrm>
            <a:off x="1754600" y="4204487"/>
            <a:ext cx="420000" cy="123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rgbClr val="008000"/>
                </a:solidFill>
                <a:latin typeface="Arial"/>
                <a:ea typeface="Arial"/>
                <a:cs typeface="Arial"/>
                <a:sym typeface="Arial"/>
              </a:rPr>
              <a:t>recessive</a:t>
            </a:r>
            <a:endParaRPr sz="800">
              <a:solidFill>
                <a:schemeClr val="dk1"/>
              </a:solidFill>
              <a:latin typeface="Arial"/>
              <a:ea typeface="Arial"/>
              <a:cs typeface="Arial"/>
              <a:sym typeface="Arial"/>
            </a:endParaRPr>
          </a:p>
        </p:txBody>
      </p:sp>
      <p:sp>
        <p:nvSpPr>
          <p:cNvPr id="205" name="Shape 205"/>
          <p:cNvSpPr txBox="1"/>
          <p:nvPr/>
        </p:nvSpPr>
        <p:spPr>
          <a:xfrm>
            <a:off x="1764887" y="4447489"/>
            <a:ext cx="409800" cy="123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800">
                <a:solidFill>
                  <a:srgbClr val="FF0000"/>
                </a:solidFill>
                <a:latin typeface="Arial"/>
                <a:ea typeface="Arial"/>
                <a:cs typeface="Arial"/>
                <a:sym typeface="Arial"/>
              </a:rPr>
              <a:t>dominant</a:t>
            </a:r>
            <a:endParaRPr sz="800">
              <a:solidFill>
                <a:schemeClr val="dk1"/>
              </a:solidFill>
              <a:latin typeface="Arial"/>
              <a:ea typeface="Arial"/>
              <a:cs typeface="Arial"/>
              <a:sym typeface="Arial"/>
            </a:endParaRPr>
          </a:p>
        </p:txBody>
      </p:sp>
      <p:sp>
        <p:nvSpPr>
          <p:cNvPr id="206" name="Shape 206"/>
          <p:cNvSpPr/>
          <p:nvPr/>
        </p:nvSpPr>
        <p:spPr>
          <a:xfrm>
            <a:off x="2854071" y="4272533"/>
            <a:ext cx="0" cy="249600"/>
          </a:xfrm>
          <a:custGeom>
            <a:pathLst>
              <a:path extrusionOk="0" h="120000" w="120000">
                <a:moveTo>
                  <a:pt x="0" y="0"/>
                </a:moveTo>
                <a:lnTo>
                  <a:pt x="0" y="119816"/>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7" name="Shape 207"/>
          <p:cNvSpPr/>
          <p:nvPr/>
        </p:nvSpPr>
        <p:spPr>
          <a:xfrm>
            <a:off x="2854071" y="4518278"/>
            <a:ext cx="836700" cy="0"/>
          </a:xfrm>
          <a:custGeom>
            <a:pathLst>
              <a:path extrusionOk="0" h="120000" w="120000">
                <a:moveTo>
                  <a:pt x="0" y="0"/>
                </a:moveTo>
                <a:lnTo>
                  <a:pt x="119986"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8" name="Shape 208"/>
          <p:cNvSpPr/>
          <p:nvPr/>
        </p:nvSpPr>
        <p:spPr>
          <a:xfrm>
            <a:off x="2932938" y="4272533"/>
            <a:ext cx="0" cy="249600"/>
          </a:xfrm>
          <a:custGeom>
            <a:pathLst>
              <a:path extrusionOk="0" h="120000" w="120000">
                <a:moveTo>
                  <a:pt x="0" y="0"/>
                </a:moveTo>
                <a:lnTo>
                  <a:pt x="0" y="119816"/>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9" name="Shape 209"/>
          <p:cNvSpPr/>
          <p:nvPr/>
        </p:nvSpPr>
        <p:spPr>
          <a:xfrm>
            <a:off x="3690747"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0" name="Shape 210"/>
          <p:cNvSpPr/>
          <p:nvPr/>
        </p:nvSpPr>
        <p:spPr>
          <a:xfrm>
            <a:off x="3759326"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1" name="Shape 211"/>
          <p:cNvSpPr/>
          <p:nvPr/>
        </p:nvSpPr>
        <p:spPr>
          <a:xfrm>
            <a:off x="3825621"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Shape 212"/>
          <p:cNvSpPr/>
          <p:nvPr/>
        </p:nvSpPr>
        <p:spPr>
          <a:xfrm>
            <a:off x="3825621" y="4518278"/>
            <a:ext cx="2347800" cy="0"/>
          </a:xfrm>
          <a:custGeom>
            <a:pathLst>
              <a:path extrusionOk="0" h="120000" w="120000">
                <a:moveTo>
                  <a:pt x="0" y="0"/>
                </a:moveTo>
                <a:lnTo>
                  <a:pt x="119990"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3" name="Shape 213"/>
          <p:cNvSpPr/>
          <p:nvPr/>
        </p:nvSpPr>
        <p:spPr>
          <a:xfrm>
            <a:off x="4447413"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4" name="Shape 214"/>
          <p:cNvSpPr/>
          <p:nvPr/>
        </p:nvSpPr>
        <p:spPr>
          <a:xfrm>
            <a:off x="4513707"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Shape 215"/>
          <p:cNvSpPr/>
          <p:nvPr/>
        </p:nvSpPr>
        <p:spPr>
          <a:xfrm>
            <a:off x="4581143"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6" name="Shape 216"/>
          <p:cNvSpPr/>
          <p:nvPr/>
        </p:nvSpPr>
        <p:spPr>
          <a:xfrm>
            <a:off x="4649724"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Shape 217"/>
          <p:cNvSpPr/>
          <p:nvPr/>
        </p:nvSpPr>
        <p:spPr>
          <a:xfrm>
            <a:off x="6171057"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8" name="Shape 218"/>
          <p:cNvSpPr/>
          <p:nvPr/>
        </p:nvSpPr>
        <p:spPr>
          <a:xfrm>
            <a:off x="4905755"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9" name="Shape 219"/>
          <p:cNvSpPr/>
          <p:nvPr/>
        </p:nvSpPr>
        <p:spPr>
          <a:xfrm>
            <a:off x="5599557" y="4272533"/>
            <a:ext cx="0" cy="251400"/>
          </a:xfrm>
          <a:custGeom>
            <a:pathLst>
              <a:path extrusionOk="0" h="120000" w="120000">
                <a:moveTo>
                  <a:pt x="0" y="0"/>
                </a:moveTo>
                <a:lnTo>
                  <a:pt x="0" y="12000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0" name="Shape 220"/>
          <p:cNvSpPr/>
          <p:nvPr/>
        </p:nvSpPr>
        <p:spPr>
          <a:xfrm>
            <a:off x="2930651" y="4274819"/>
            <a:ext cx="1522500" cy="0"/>
          </a:xfrm>
          <a:custGeom>
            <a:pathLst>
              <a:path extrusionOk="0" h="120000" w="120000">
                <a:moveTo>
                  <a:pt x="0" y="0"/>
                </a:moveTo>
                <a:lnTo>
                  <a:pt x="119992"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Shape 221"/>
          <p:cNvSpPr txBox="1"/>
          <p:nvPr/>
        </p:nvSpPr>
        <p:spPr>
          <a:xfrm>
            <a:off x="4448842" y="4418685"/>
            <a:ext cx="672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R</a:t>
            </a:r>
            <a:endParaRPr sz="500">
              <a:solidFill>
                <a:schemeClr val="dk1"/>
              </a:solidFill>
              <a:latin typeface="Arial"/>
              <a:ea typeface="Arial"/>
              <a:cs typeface="Arial"/>
              <a:sym typeface="Arial"/>
            </a:endParaRPr>
          </a:p>
        </p:txBody>
      </p:sp>
      <p:sp>
        <p:nvSpPr>
          <p:cNvPr id="222" name="Shape 222"/>
          <p:cNvSpPr txBox="1"/>
          <p:nvPr/>
        </p:nvSpPr>
        <p:spPr>
          <a:xfrm>
            <a:off x="4448842" y="4284040"/>
            <a:ext cx="1875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R r  r</a:t>
            </a:r>
            <a:endParaRPr sz="500">
              <a:solidFill>
                <a:schemeClr val="dk1"/>
              </a:solidFill>
              <a:latin typeface="Arial"/>
              <a:ea typeface="Arial"/>
              <a:cs typeface="Arial"/>
              <a:sym typeface="Arial"/>
            </a:endParaRPr>
          </a:p>
        </p:txBody>
      </p:sp>
      <p:sp>
        <p:nvSpPr>
          <p:cNvPr id="223" name="Shape 223"/>
          <p:cNvSpPr txBox="1"/>
          <p:nvPr/>
        </p:nvSpPr>
        <p:spPr>
          <a:xfrm>
            <a:off x="6170676" y="4284040"/>
            <a:ext cx="2052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D A D</a:t>
            </a:r>
            <a:endParaRPr sz="500">
              <a:solidFill>
                <a:schemeClr val="dk1"/>
              </a:solidFill>
              <a:latin typeface="Arial"/>
              <a:ea typeface="Arial"/>
              <a:cs typeface="Arial"/>
              <a:sym typeface="Arial"/>
            </a:endParaRPr>
          </a:p>
        </p:txBody>
      </p:sp>
      <p:sp>
        <p:nvSpPr>
          <p:cNvPr id="224" name="Shape 224"/>
          <p:cNvSpPr txBox="1"/>
          <p:nvPr/>
        </p:nvSpPr>
        <p:spPr>
          <a:xfrm>
            <a:off x="3691508" y="4328922"/>
            <a:ext cx="3789900" cy="1344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30000" lang="en" sz="800">
                <a:solidFill>
                  <a:schemeClr val="dk1"/>
                </a:solidFill>
                <a:latin typeface="Arial"/>
                <a:ea typeface="Arial"/>
                <a:cs typeface="Arial"/>
                <a:sym typeface="Arial"/>
              </a:rPr>
              <a:t>R D </a:t>
            </a:r>
            <a:r>
              <a:rPr lang="en" sz="800">
                <a:solidFill>
                  <a:schemeClr val="dk1"/>
                </a:solidFill>
                <a:latin typeface="Arial"/>
                <a:ea typeface="Arial"/>
                <a:cs typeface="Arial"/>
                <a:sym typeface="Arial"/>
              </a:rPr>
              <a:t>18-bit Ext. Id </a:t>
            </a:r>
            <a:r>
              <a:rPr baseline="30000" lang="en" sz="800">
                <a:solidFill>
                  <a:schemeClr val="dk1"/>
                </a:solidFill>
                <a:latin typeface="Arial"/>
                <a:ea typeface="Arial"/>
                <a:cs typeface="Arial"/>
                <a:sym typeface="Arial"/>
              </a:rPr>
              <a:t>T  1  0  </a:t>
            </a:r>
            <a:r>
              <a:rPr lang="en" sz="800">
                <a:solidFill>
                  <a:schemeClr val="dk1"/>
                </a:solidFill>
                <a:latin typeface="Arial"/>
                <a:ea typeface="Arial"/>
                <a:cs typeface="Arial"/>
                <a:sym typeface="Arial"/>
              </a:rPr>
              <a:t>DLC  0..64 Bit Data  15-bit CRC </a:t>
            </a:r>
            <a:r>
              <a:rPr baseline="30000" lang="en" sz="800">
                <a:solidFill>
                  <a:schemeClr val="dk1"/>
                </a:solidFill>
                <a:latin typeface="Arial"/>
                <a:ea typeface="Arial"/>
                <a:cs typeface="Arial"/>
                <a:sym typeface="Arial"/>
              </a:rPr>
              <a:t>E C E  </a:t>
            </a:r>
            <a:r>
              <a:rPr lang="en" sz="800">
                <a:solidFill>
                  <a:schemeClr val="dk1"/>
                </a:solidFill>
                <a:latin typeface="Arial"/>
                <a:ea typeface="Arial"/>
                <a:cs typeface="Arial"/>
                <a:sym typeface="Arial"/>
              </a:rPr>
              <a:t>7-bit EOF IFS  Bus Idle</a:t>
            </a:r>
            <a:endParaRPr sz="800">
              <a:solidFill>
                <a:schemeClr val="dk1"/>
              </a:solidFill>
              <a:latin typeface="Arial"/>
              <a:ea typeface="Arial"/>
              <a:cs typeface="Arial"/>
              <a:sym typeface="Arial"/>
            </a:endParaRPr>
          </a:p>
        </p:txBody>
      </p:sp>
      <p:sp>
        <p:nvSpPr>
          <p:cNvPr id="225" name="Shape 225"/>
          <p:cNvSpPr txBox="1"/>
          <p:nvPr/>
        </p:nvSpPr>
        <p:spPr>
          <a:xfrm>
            <a:off x="6170676" y="4418685"/>
            <a:ext cx="194400" cy="891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500">
                <a:solidFill>
                  <a:schemeClr val="dk1"/>
                </a:solidFill>
                <a:latin typeface="Arial"/>
                <a:ea typeface="Arial"/>
                <a:cs typeface="Arial"/>
                <a:sym typeface="Arial"/>
              </a:rPr>
              <a:t>L K L</a:t>
            </a:r>
            <a:endParaRPr sz="500">
              <a:solidFill>
                <a:schemeClr val="dk1"/>
              </a:solidFill>
              <a:latin typeface="Arial"/>
              <a:ea typeface="Arial"/>
              <a:cs typeface="Arial"/>
              <a:sym typeface="Arial"/>
            </a:endParaRPr>
          </a:p>
        </p:txBody>
      </p:sp>
      <p:sp>
        <p:nvSpPr>
          <p:cNvPr id="226" name="Shape 226"/>
          <p:cNvSpPr/>
          <p:nvPr/>
        </p:nvSpPr>
        <p:spPr>
          <a:xfrm>
            <a:off x="7372350" y="4272533"/>
            <a:ext cx="108600" cy="1200"/>
          </a:xfrm>
          <a:custGeom>
            <a:pathLst>
              <a:path extrusionOk="0" h="120000" w="120000">
                <a:moveTo>
                  <a:pt x="0" y="0"/>
                </a:moveTo>
                <a:lnTo>
                  <a:pt x="120000" y="9605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Shape 227"/>
          <p:cNvSpPr/>
          <p:nvPr/>
        </p:nvSpPr>
        <p:spPr>
          <a:xfrm>
            <a:off x="4401121" y="4069651"/>
            <a:ext cx="111000" cy="58500"/>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Shape 228"/>
          <p:cNvSpPr/>
          <p:nvPr/>
        </p:nvSpPr>
        <p:spPr>
          <a:xfrm>
            <a:off x="4401121" y="4069651"/>
            <a:ext cx="111000" cy="58500"/>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Shape 229"/>
          <p:cNvSpPr/>
          <p:nvPr/>
        </p:nvSpPr>
        <p:spPr>
          <a:xfrm>
            <a:off x="4517707" y="4069651"/>
            <a:ext cx="110100" cy="58500"/>
          </a:xfrm>
          <a:custGeom>
            <a:pathLst>
              <a:path extrusionOk="0" h="120000" w="120000">
                <a:moveTo>
                  <a:pt x="119687" y="0"/>
                </a:moveTo>
                <a:lnTo>
                  <a:pt x="0" y="59708"/>
                </a:lnTo>
                <a:lnTo>
                  <a:pt x="119687" y="119416"/>
                </a:lnTo>
                <a:lnTo>
                  <a:pt x="1196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Shape 230"/>
          <p:cNvSpPr/>
          <p:nvPr/>
        </p:nvSpPr>
        <p:spPr>
          <a:xfrm>
            <a:off x="4517707" y="4069651"/>
            <a:ext cx="110100" cy="58500"/>
          </a:xfrm>
          <a:custGeom>
            <a:pathLst>
              <a:path extrusionOk="0" h="120000" w="120000">
                <a:moveTo>
                  <a:pt x="119687" y="119416"/>
                </a:moveTo>
                <a:lnTo>
                  <a:pt x="0" y="59708"/>
                </a:lnTo>
                <a:lnTo>
                  <a:pt x="119687" y="0"/>
                </a:lnTo>
                <a:lnTo>
                  <a:pt x="119687"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Shape 231"/>
          <p:cNvSpPr/>
          <p:nvPr/>
        </p:nvSpPr>
        <p:spPr>
          <a:xfrm>
            <a:off x="4513707"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Shape 232"/>
          <p:cNvSpPr/>
          <p:nvPr/>
        </p:nvSpPr>
        <p:spPr>
          <a:xfrm>
            <a:off x="4539424" y="4097084"/>
            <a:ext cx="359100" cy="1200"/>
          </a:xfrm>
          <a:custGeom>
            <a:pathLst>
              <a:path extrusionOk="0" h="120000" w="120000">
                <a:moveTo>
                  <a:pt x="0" y="0"/>
                </a:moveTo>
                <a:lnTo>
                  <a:pt x="119936"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Shape 233"/>
          <p:cNvSpPr/>
          <p:nvPr/>
        </p:nvSpPr>
        <p:spPr>
          <a:xfrm>
            <a:off x="4792027" y="4069651"/>
            <a:ext cx="111000" cy="58500"/>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4" name="Shape 234"/>
          <p:cNvSpPr/>
          <p:nvPr/>
        </p:nvSpPr>
        <p:spPr>
          <a:xfrm>
            <a:off x="4792027" y="4069651"/>
            <a:ext cx="111000" cy="58500"/>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 name="Shape 235"/>
          <p:cNvSpPr/>
          <p:nvPr/>
        </p:nvSpPr>
        <p:spPr>
          <a:xfrm>
            <a:off x="4908613" y="4069651"/>
            <a:ext cx="111000" cy="58500"/>
          </a:xfrm>
          <a:custGeom>
            <a:pathLst>
              <a:path extrusionOk="0" h="120000" w="120000">
                <a:moveTo>
                  <a:pt x="119896" y="0"/>
                </a:moveTo>
                <a:lnTo>
                  <a:pt x="0" y="59708"/>
                </a:lnTo>
                <a:lnTo>
                  <a:pt x="119896" y="119416"/>
                </a:lnTo>
                <a:lnTo>
                  <a:pt x="11989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 name="Shape 236"/>
          <p:cNvSpPr/>
          <p:nvPr/>
        </p:nvSpPr>
        <p:spPr>
          <a:xfrm>
            <a:off x="4908613" y="4069651"/>
            <a:ext cx="111000" cy="58500"/>
          </a:xfrm>
          <a:custGeom>
            <a:pathLst>
              <a:path extrusionOk="0" h="120000" w="120000">
                <a:moveTo>
                  <a:pt x="119896" y="119416"/>
                </a:moveTo>
                <a:lnTo>
                  <a:pt x="0" y="59708"/>
                </a:lnTo>
                <a:lnTo>
                  <a:pt x="119896" y="0"/>
                </a:lnTo>
                <a:lnTo>
                  <a:pt x="119896"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 name="Shape 237"/>
          <p:cNvSpPr txBox="1"/>
          <p:nvPr/>
        </p:nvSpPr>
        <p:spPr>
          <a:xfrm>
            <a:off x="4561808" y="3743800"/>
            <a:ext cx="296400" cy="214800"/>
          </a:xfrm>
          <a:prstGeom prst="rect">
            <a:avLst/>
          </a:prstGeom>
          <a:noFill/>
          <a:ln>
            <a:noFill/>
          </a:ln>
        </p:spPr>
        <p:txBody>
          <a:bodyPr anchorCtr="0" anchor="t" bIns="0" lIns="0" spcFirstLastPara="1" rIns="0" wrap="square" tIns="0">
            <a:noAutofit/>
          </a:bodyPr>
          <a:lstStyle/>
          <a:p>
            <a:pPr indent="-38100" lvl="0" marL="50800" marR="0" rtl="0" algn="l">
              <a:lnSpc>
                <a:spcPct val="100000"/>
              </a:lnSpc>
              <a:spcBef>
                <a:spcPts val="0"/>
              </a:spcBef>
              <a:spcAft>
                <a:spcPts val="0"/>
              </a:spcAft>
              <a:buNone/>
            </a:pPr>
            <a:r>
              <a:rPr lang="en" sz="700">
                <a:solidFill>
                  <a:schemeClr val="dk1"/>
                </a:solidFill>
                <a:latin typeface="Arial"/>
                <a:ea typeface="Arial"/>
                <a:cs typeface="Arial"/>
                <a:sym typeface="Arial"/>
              </a:rPr>
              <a:t>Control  Field</a:t>
            </a:r>
            <a:endParaRPr sz="700">
              <a:solidFill>
                <a:schemeClr val="dk1"/>
              </a:solidFill>
              <a:latin typeface="Arial"/>
              <a:ea typeface="Arial"/>
              <a:cs typeface="Arial"/>
              <a:sym typeface="Arial"/>
            </a:endParaRPr>
          </a:p>
        </p:txBody>
      </p:sp>
      <p:sp>
        <p:nvSpPr>
          <p:cNvPr id="238" name="Shape 238"/>
          <p:cNvSpPr/>
          <p:nvPr/>
        </p:nvSpPr>
        <p:spPr>
          <a:xfrm>
            <a:off x="4908042"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 name="Shape 239"/>
          <p:cNvSpPr/>
          <p:nvPr/>
        </p:nvSpPr>
        <p:spPr>
          <a:xfrm>
            <a:off x="4916614" y="4097084"/>
            <a:ext cx="666600" cy="1200"/>
          </a:xfrm>
          <a:custGeom>
            <a:pathLst>
              <a:path extrusionOk="0" h="120000" w="120000">
                <a:moveTo>
                  <a:pt x="0" y="0"/>
                </a:moveTo>
                <a:lnTo>
                  <a:pt x="11993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 name="Shape 240"/>
          <p:cNvSpPr/>
          <p:nvPr/>
        </p:nvSpPr>
        <p:spPr>
          <a:xfrm>
            <a:off x="5484686" y="4069651"/>
            <a:ext cx="111000" cy="58500"/>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 name="Shape 241"/>
          <p:cNvSpPr/>
          <p:nvPr/>
        </p:nvSpPr>
        <p:spPr>
          <a:xfrm>
            <a:off x="5484686" y="4069651"/>
            <a:ext cx="111000" cy="58500"/>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 name="Shape 242"/>
          <p:cNvSpPr/>
          <p:nvPr/>
        </p:nvSpPr>
        <p:spPr>
          <a:xfrm>
            <a:off x="5600129" y="4069651"/>
            <a:ext cx="111000" cy="58500"/>
          </a:xfrm>
          <a:custGeom>
            <a:pathLst>
              <a:path extrusionOk="0" h="120000" w="120000">
                <a:moveTo>
                  <a:pt x="119896" y="0"/>
                </a:moveTo>
                <a:lnTo>
                  <a:pt x="0" y="59708"/>
                </a:lnTo>
                <a:lnTo>
                  <a:pt x="119896" y="119416"/>
                </a:lnTo>
                <a:lnTo>
                  <a:pt x="11989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 name="Shape 243"/>
          <p:cNvSpPr/>
          <p:nvPr/>
        </p:nvSpPr>
        <p:spPr>
          <a:xfrm>
            <a:off x="5600129" y="4069651"/>
            <a:ext cx="111000" cy="58500"/>
          </a:xfrm>
          <a:custGeom>
            <a:pathLst>
              <a:path extrusionOk="0" h="120000" w="120000">
                <a:moveTo>
                  <a:pt x="119896" y="119416"/>
                </a:moveTo>
                <a:lnTo>
                  <a:pt x="0" y="59708"/>
                </a:lnTo>
                <a:lnTo>
                  <a:pt x="119896" y="0"/>
                </a:lnTo>
                <a:lnTo>
                  <a:pt x="119896"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Shape 244"/>
          <p:cNvSpPr txBox="1"/>
          <p:nvPr/>
        </p:nvSpPr>
        <p:spPr>
          <a:xfrm>
            <a:off x="5043011" y="3743800"/>
            <a:ext cx="4107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Data Field</a:t>
            </a:r>
            <a:endParaRPr sz="700">
              <a:solidFill>
                <a:schemeClr val="dk1"/>
              </a:solidFill>
              <a:latin typeface="Arial"/>
              <a:ea typeface="Arial"/>
              <a:cs typeface="Arial"/>
              <a:sym typeface="Arial"/>
            </a:endParaRPr>
          </a:p>
        </p:txBody>
      </p:sp>
      <p:sp>
        <p:nvSpPr>
          <p:cNvPr id="245" name="Shape 245"/>
          <p:cNvSpPr/>
          <p:nvPr/>
        </p:nvSpPr>
        <p:spPr>
          <a:xfrm>
            <a:off x="5598414"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 name="Shape 246"/>
          <p:cNvSpPr/>
          <p:nvPr/>
        </p:nvSpPr>
        <p:spPr>
          <a:xfrm>
            <a:off x="5624132" y="4097084"/>
            <a:ext cx="590100" cy="1200"/>
          </a:xfrm>
          <a:custGeom>
            <a:pathLst>
              <a:path extrusionOk="0" h="120000" w="120000">
                <a:moveTo>
                  <a:pt x="0" y="0"/>
                </a:moveTo>
                <a:lnTo>
                  <a:pt x="11994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Shape 247"/>
          <p:cNvSpPr/>
          <p:nvPr/>
        </p:nvSpPr>
        <p:spPr>
          <a:xfrm>
            <a:off x="6124765" y="4069651"/>
            <a:ext cx="111000" cy="58500"/>
          </a:xfrm>
          <a:custGeom>
            <a:pathLst>
              <a:path extrusionOk="0" h="120000" w="120000">
                <a:moveTo>
                  <a:pt x="0" y="0"/>
                </a:moveTo>
                <a:lnTo>
                  <a:pt x="0" y="119416"/>
                </a:lnTo>
                <a:lnTo>
                  <a:pt x="119896"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 name="Shape 248"/>
          <p:cNvSpPr/>
          <p:nvPr/>
        </p:nvSpPr>
        <p:spPr>
          <a:xfrm>
            <a:off x="6124765" y="4069651"/>
            <a:ext cx="111000" cy="58500"/>
          </a:xfrm>
          <a:custGeom>
            <a:pathLst>
              <a:path extrusionOk="0" h="120000" w="120000">
                <a:moveTo>
                  <a:pt x="0" y="0"/>
                </a:moveTo>
                <a:lnTo>
                  <a:pt x="119896"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Shape 249"/>
          <p:cNvSpPr/>
          <p:nvPr/>
        </p:nvSpPr>
        <p:spPr>
          <a:xfrm>
            <a:off x="6384227" y="4097084"/>
            <a:ext cx="473400" cy="1200"/>
          </a:xfrm>
          <a:custGeom>
            <a:pathLst>
              <a:path extrusionOk="0" h="120000" w="120000">
                <a:moveTo>
                  <a:pt x="0" y="0"/>
                </a:moveTo>
                <a:lnTo>
                  <a:pt x="119951"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 name="Shape 250"/>
          <p:cNvSpPr/>
          <p:nvPr/>
        </p:nvSpPr>
        <p:spPr>
          <a:xfrm>
            <a:off x="6745414" y="4069651"/>
            <a:ext cx="110100" cy="58500"/>
          </a:xfrm>
          <a:custGeom>
            <a:pathLst>
              <a:path extrusionOk="0" h="120000" w="120000">
                <a:moveTo>
                  <a:pt x="0" y="0"/>
                </a:moveTo>
                <a:lnTo>
                  <a:pt x="0" y="119416"/>
                </a:lnTo>
                <a:lnTo>
                  <a:pt x="119689" y="597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 name="Shape 251"/>
          <p:cNvSpPr/>
          <p:nvPr/>
        </p:nvSpPr>
        <p:spPr>
          <a:xfrm>
            <a:off x="6745414" y="4069651"/>
            <a:ext cx="110100" cy="58500"/>
          </a:xfrm>
          <a:custGeom>
            <a:pathLst>
              <a:path extrusionOk="0" h="120000" w="120000">
                <a:moveTo>
                  <a:pt x="0" y="0"/>
                </a:moveTo>
                <a:lnTo>
                  <a:pt x="119689" y="59708"/>
                </a:lnTo>
                <a:lnTo>
                  <a:pt x="0" y="119416"/>
                </a:lnTo>
                <a:lnTo>
                  <a:pt x="0" y="0"/>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 name="Shape 252"/>
          <p:cNvSpPr/>
          <p:nvPr/>
        </p:nvSpPr>
        <p:spPr>
          <a:xfrm>
            <a:off x="6380797" y="4069651"/>
            <a:ext cx="110100" cy="58500"/>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Shape 253"/>
          <p:cNvSpPr/>
          <p:nvPr/>
        </p:nvSpPr>
        <p:spPr>
          <a:xfrm>
            <a:off x="6380797" y="4069651"/>
            <a:ext cx="110100" cy="58500"/>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 name="Shape 254"/>
          <p:cNvSpPr/>
          <p:nvPr/>
        </p:nvSpPr>
        <p:spPr>
          <a:xfrm>
            <a:off x="7068884" y="4097084"/>
            <a:ext cx="411600" cy="1200"/>
          </a:xfrm>
          <a:custGeom>
            <a:pathLst>
              <a:path extrusionOk="0" h="120000" w="120000">
                <a:moveTo>
                  <a:pt x="0" y="0"/>
                </a:moveTo>
                <a:lnTo>
                  <a:pt x="120000" y="96050"/>
                </a:lnTo>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 name="Shape 255"/>
          <p:cNvSpPr/>
          <p:nvPr/>
        </p:nvSpPr>
        <p:spPr>
          <a:xfrm>
            <a:off x="7070027" y="4069651"/>
            <a:ext cx="110100" cy="58500"/>
          </a:xfrm>
          <a:custGeom>
            <a:pathLst>
              <a:path extrusionOk="0" h="120000" w="120000">
                <a:moveTo>
                  <a:pt x="119688" y="0"/>
                </a:moveTo>
                <a:lnTo>
                  <a:pt x="0" y="59708"/>
                </a:lnTo>
                <a:lnTo>
                  <a:pt x="119688" y="119416"/>
                </a:lnTo>
                <a:lnTo>
                  <a:pt x="11968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Shape 256"/>
          <p:cNvSpPr/>
          <p:nvPr/>
        </p:nvSpPr>
        <p:spPr>
          <a:xfrm>
            <a:off x="7070027" y="4069651"/>
            <a:ext cx="110100" cy="58500"/>
          </a:xfrm>
          <a:custGeom>
            <a:pathLst>
              <a:path extrusionOk="0" h="120000" w="120000">
                <a:moveTo>
                  <a:pt x="119688" y="119416"/>
                </a:moveTo>
                <a:lnTo>
                  <a:pt x="0" y="59708"/>
                </a:lnTo>
                <a:lnTo>
                  <a:pt x="119688" y="0"/>
                </a:lnTo>
                <a:lnTo>
                  <a:pt x="119688" y="119416"/>
                </a:lnTo>
                <a:close/>
              </a:path>
            </a:pathLst>
          </a:custGeom>
          <a:noFill/>
          <a:ln cap="flat" cmpd="sng" w="13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Shape 257"/>
          <p:cNvSpPr txBox="1"/>
          <p:nvPr/>
        </p:nvSpPr>
        <p:spPr>
          <a:xfrm>
            <a:off x="5712332" y="3743800"/>
            <a:ext cx="4152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CRC Field</a:t>
            </a:r>
            <a:endParaRPr sz="700">
              <a:solidFill>
                <a:schemeClr val="dk1"/>
              </a:solidFill>
              <a:latin typeface="Arial"/>
              <a:ea typeface="Arial"/>
              <a:cs typeface="Arial"/>
              <a:sym typeface="Arial"/>
            </a:endParaRPr>
          </a:p>
        </p:txBody>
      </p:sp>
      <p:sp>
        <p:nvSpPr>
          <p:cNvPr id="258" name="Shape 258"/>
          <p:cNvSpPr txBox="1"/>
          <p:nvPr/>
        </p:nvSpPr>
        <p:spPr>
          <a:xfrm>
            <a:off x="6520624" y="3949540"/>
            <a:ext cx="2064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Field</a:t>
            </a:r>
            <a:endParaRPr sz="700">
              <a:solidFill>
                <a:schemeClr val="dk1"/>
              </a:solidFill>
              <a:latin typeface="Arial"/>
              <a:ea typeface="Arial"/>
              <a:cs typeface="Arial"/>
              <a:sym typeface="Arial"/>
            </a:endParaRPr>
          </a:p>
        </p:txBody>
      </p:sp>
      <p:sp>
        <p:nvSpPr>
          <p:cNvPr id="259" name="Shape 259"/>
          <p:cNvSpPr/>
          <p:nvPr/>
        </p:nvSpPr>
        <p:spPr>
          <a:xfrm>
            <a:off x="6237351"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Shape 260"/>
          <p:cNvSpPr/>
          <p:nvPr/>
        </p:nvSpPr>
        <p:spPr>
          <a:xfrm>
            <a:off x="6377939"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Shape 261"/>
          <p:cNvSpPr/>
          <p:nvPr/>
        </p:nvSpPr>
        <p:spPr>
          <a:xfrm>
            <a:off x="6859142"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Shape 262"/>
          <p:cNvSpPr/>
          <p:nvPr/>
        </p:nvSpPr>
        <p:spPr>
          <a:xfrm>
            <a:off x="7067169" y="3691890"/>
            <a:ext cx="0" cy="571500"/>
          </a:xfrm>
          <a:custGeom>
            <a:pathLst>
              <a:path extrusionOk="0" h="120000" w="120000">
                <a:moveTo>
                  <a:pt x="0" y="119999"/>
                </a:moveTo>
                <a:lnTo>
                  <a:pt x="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Shape 263"/>
          <p:cNvSpPr txBox="1"/>
          <p:nvPr/>
        </p:nvSpPr>
        <p:spPr>
          <a:xfrm>
            <a:off x="6236780" y="3743800"/>
            <a:ext cx="5211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Ack	End of</a:t>
            </a:r>
            <a:endParaRPr sz="700">
              <a:solidFill>
                <a:schemeClr val="dk1"/>
              </a:solidFill>
              <a:latin typeface="Arial"/>
              <a:ea typeface="Arial"/>
              <a:cs typeface="Arial"/>
              <a:sym typeface="Arial"/>
            </a:endParaRPr>
          </a:p>
        </p:txBody>
      </p:sp>
      <p:sp>
        <p:nvSpPr>
          <p:cNvPr id="264" name="Shape 264"/>
          <p:cNvSpPr txBox="1"/>
          <p:nvPr/>
        </p:nvSpPr>
        <p:spPr>
          <a:xfrm>
            <a:off x="6215063" y="3846671"/>
            <a:ext cx="5424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Field   Frame</a:t>
            </a:r>
            <a:endParaRPr sz="700">
              <a:solidFill>
                <a:schemeClr val="dk1"/>
              </a:solidFill>
              <a:latin typeface="Arial"/>
              <a:ea typeface="Arial"/>
              <a:cs typeface="Arial"/>
              <a:sym typeface="Arial"/>
            </a:endParaRPr>
          </a:p>
        </p:txBody>
      </p:sp>
      <p:sp>
        <p:nvSpPr>
          <p:cNvPr id="265" name="Shape 265"/>
          <p:cNvSpPr txBox="1"/>
          <p:nvPr/>
        </p:nvSpPr>
        <p:spPr>
          <a:xfrm>
            <a:off x="6853713" y="3743800"/>
            <a:ext cx="592800" cy="111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Inter-  Bus Idle</a:t>
            </a:r>
            <a:endParaRPr sz="700">
              <a:solidFill>
                <a:schemeClr val="dk1"/>
              </a:solidFill>
              <a:latin typeface="Arial"/>
              <a:ea typeface="Arial"/>
              <a:cs typeface="Arial"/>
              <a:sym typeface="Arial"/>
            </a:endParaRPr>
          </a:p>
        </p:txBody>
      </p:sp>
      <p:sp>
        <p:nvSpPr>
          <p:cNvPr id="266" name="Shape 266"/>
          <p:cNvSpPr txBox="1"/>
          <p:nvPr/>
        </p:nvSpPr>
        <p:spPr>
          <a:xfrm>
            <a:off x="6831997" y="3846671"/>
            <a:ext cx="263400" cy="214800"/>
          </a:xfrm>
          <a:prstGeom prst="rect">
            <a:avLst/>
          </a:prstGeom>
          <a:noFill/>
          <a:ln>
            <a:noFill/>
          </a:ln>
        </p:spPr>
        <p:txBody>
          <a:bodyPr anchorCtr="0" anchor="t" bIns="0" lIns="0" spcFirstLastPara="1" rIns="0" wrap="square" tIns="0">
            <a:noAutofit/>
          </a:bodyPr>
          <a:lstStyle/>
          <a:p>
            <a:pPr indent="12700" lvl="0" marL="12700" marR="0" rtl="0" algn="l">
              <a:lnSpc>
                <a:spcPct val="100000"/>
              </a:lnSpc>
              <a:spcBef>
                <a:spcPts val="0"/>
              </a:spcBef>
              <a:spcAft>
                <a:spcPts val="0"/>
              </a:spcAft>
              <a:buNone/>
            </a:pPr>
            <a:r>
              <a:rPr lang="en" sz="700">
                <a:solidFill>
                  <a:schemeClr val="dk1"/>
                </a:solidFill>
                <a:latin typeface="Arial"/>
                <a:ea typeface="Arial"/>
                <a:cs typeface="Arial"/>
                <a:sym typeface="Arial"/>
              </a:rPr>
              <a:t>frame  Space</a:t>
            </a:r>
            <a:endParaRPr sz="700">
              <a:solidFill>
                <a:schemeClr val="dk1"/>
              </a:solidFill>
              <a:latin typeface="Arial"/>
              <a:ea typeface="Arial"/>
              <a:cs typeface="Arial"/>
              <a:sym typeface="Arial"/>
            </a:endParaRPr>
          </a:p>
        </p:txBody>
      </p:sp>
      <p:sp>
        <p:nvSpPr>
          <p:cNvPr id="267" name="Shape 267"/>
          <p:cNvSpPr/>
          <p:nvPr/>
        </p:nvSpPr>
        <p:spPr>
          <a:xfrm>
            <a:off x="4510277" y="4272533"/>
            <a:ext cx="1731600" cy="0"/>
          </a:xfrm>
          <a:custGeom>
            <a:pathLst>
              <a:path extrusionOk="0" h="120000" w="120000">
                <a:moveTo>
                  <a:pt x="0" y="0"/>
                </a:moveTo>
                <a:lnTo>
                  <a:pt x="120000"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Shape 268"/>
          <p:cNvSpPr txBox="1"/>
          <p:nvPr>
            <p:ph type="title"/>
          </p:nvPr>
        </p:nvSpPr>
        <p:spPr>
          <a:xfrm>
            <a:off x="628650" y="134145"/>
            <a:ext cx="7886700" cy="994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Font typeface="Times New Roman"/>
              <a:buNone/>
            </a:pPr>
            <a:r>
              <a:rPr b="0" i="0" lang="en" sz="3600" u="none" cap="none" strike="noStrike">
                <a:solidFill>
                  <a:schemeClr val="dk1"/>
                </a:solidFill>
                <a:latin typeface="Times New Roman"/>
                <a:ea typeface="Times New Roman"/>
                <a:cs typeface="Times New Roman"/>
                <a:sym typeface="Times New Roman"/>
              </a:rPr>
              <a:t>Data Frames : Format</a:t>
            </a:r>
            <a:endParaRPr b="0" i="0" sz="3600" u="none" cap="none" strike="noStrike">
              <a:solidFill>
                <a:schemeClr val="dk1"/>
              </a:solidFill>
              <a:latin typeface="Times New Roman"/>
              <a:ea typeface="Times New Roman"/>
              <a:cs typeface="Times New Roman"/>
              <a:sym typeface="Times New Roman"/>
            </a:endParaRPr>
          </a:p>
        </p:txBody>
      </p:sp>
      <p:sp>
        <p:nvSpPr>
          <p:cNvPr id="269" name="Shape 269"/>
          <p:cNvSpPr txBox="1"/>
          <p:nvPr/>
        </p:nvSpPr>
        <p:spPr>
          <a:xfrm>
            <a:off x="3023097" y="1118068"/>
            <a:ext cx="339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Standard Format ( CAN 2.0A ): 11-bit identifier</a:t>
            </a:r>
            <a:endParaRPr sz="1400">
              <a:solidFill>
                <a:schemeClr val="dk1"/>
              </a:solidFill>
              <a:latin typeface="Calibri"/>
              <a:ea typeface="Calibri"/>
              <a:cs typeface="Calibri"/>
              <a:sym typeface="Calibri"/>
            </a:endParaRPr>
          </a:p>
        </p:txBody>
      </p:sp>
      <p:sp>
        <p:nvSpPr>
          <p:cNvPr id="270" name="Shape 270"/>
          <p:cNvSpPr txBox="1"/>
          <p:nvPr/>
        </p:nvSpPr>
        <p:spPr>
          <a:xfrm>
            <a:off x="3023097" y="2997797"/>
            <a:ext cx="3414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Extended Format ( CAN 2.0B ): 29-bit identifier</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3">
            <a:alphaModFix/>
          </a:blip>
          <a:srcRect b="0" l="0" r="0" t="0"/>
          <a:stretch/>
        </p:blipFill>
        <p:spPr>
          <a:xfrm>
            <a:off x="1032975" y="863550"/>
            <a:ext cx="7086600" cy="3416400"/>
          </a:xfrm>
          <a:prstGeom prst="rect">
            <a:avLst/>
          </a:prstGeom>
          <a:noFill/>
          <a:ln>
            <a:noFill/>
          </a:ln>
        </p:spPr>
      </p:pic>
      <p:sp>
        <p:nvSpPr>
          <p:cNvPr id="276" name="Shape 276"/>
          <p:cNvSpPr txBox="1"/>
          <p:nvPr/>
        </p:nvSpPr>
        <p:spPr>
          <a:xfrm>
            <a:off x="1441725" y="190500"/>
            <a:ext cx="62691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3600">
                <a:solidFill>
                  <a:schemeClr val="dk1"/>
                </a:solidFill>
                <a:latin typeface="Times New Roman"/>
                <a:ea typeface="Times New Roman"/>
                <a:cs typeface="Times New Roman"/>
                <a:sym typeface="Times New Roman"/>
              </a:rPr>
              <a:t>Working of Arbitration in CAN </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265500" y="1905150"/>
            <a:ext cx="4045200" cy="1797600"/>
          </a:xfrm>
          <a:prstGeom prst="rect">
            <a:avLst/>
          </a:prstGeom>
        </p:spPr>
        <p:txBody>
          <a:bodyPr anchorCtr="0" anchor="b" bIns="91425" lIns="91425" spcFirstLastPara="1" rIns="91425" wrap="square" tIns="91425">
            <a:noAutofit/>
          </a:bodyPr>
          <a:lstStyle/>
          <a:p>
            <a:pPr indent="0" lvl="0" marL="0" rtl="0">
              <a:lnSpc>
                <a:spcPct val="90000"/>
              </a:lnSpc>
              <a:spcBef>
                <a:spcPts val="0"/>
              </a:spcBef>
              <a:spcAft>
                <a:spcPts val="0"/>
              </a:spcAft>
              <a:buNone/>
            </a:pPr>
            <a:r>
              <a:rPr lang="en" sz="3600">
                <a:solidFill>
                  <a:srgbClr val="000000"/>
                </a:solidFill>
                <a:latin typeface="Times New Roman"/>
                <a:ea typeface="Times New Roman"/>
                <a:cs typeface="Times New Roman"/>
                <a:sym typeface="Times New Roman"/>
              </a:rPr>
              <a:t>How to Exploit CAN BUS ?</a:t>
            </a:r>
            <a:endParaRPr sz="3600">
              <a:solidFill>
                <a:srgbClr val="000000"/>
              </a:solidFill>
              <a:latin typeface="Times New Roman"/>
              <a:ea typeface="Times New Roman"/>
              <a:cs typeface="Times New Roman"/>
              <a:sym typeface="Times New Roman"/>
            </a:endParaRPr>
          </a:p>
          <a:p>
            <a:pPr indent="0" lvl="0" marL="0">
              <a:spcBef>
                <a:spcPts val="0"/>
              </a:spcBef>
              <a:spcAft>
                <a:spcPts val="0"/>
              </a:spcAft>
              <a:buNone/>
            </a:pPr>
            <a:r>
              <a:t/>
            </a:r>
            <a:endParaRPr>
              <a:latin typeface="Times New Roman"/>
              <a:ea typeface="Times New Roman"/>
              <a:cs typeface="Times New Roman"/>
              <a:sym typeface="Times New Roman"/>
            </a:endParaRPr>
          </a:p>
        </p:txBody>
      </p:sp>
      <p:sp>
        <p:nvSpPr>
          <p:cNvPr id="282" name="Shape 28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marR="0" rtl="0">
              <a:lnSpc>
                <a:spcPct val="150000"/>
              </a:lnSpc>
              <a:spcBef>
                <a:spcPts val="80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Level 1: Prevent ECUs from being compromised</a:t>
            </a:r>
            <a:endParaRPr>
              <a:solidFill>
                <a:srgbClr val="FFFFFF"/>
              </a:solidFill>
              <a:latin typeface="Times New Roman"/>
              <a:ea typeface="Times New Roman"/>
              <a:cs typeface="Times New Roman"/>
              <a:sym typeface="Times New Roman"/>
            </a:endParaRPr>
          </a:p>
          <a:p>
            <a:pPr indent="-342900" lvl="0" marL="457200" marR="0" rtl="0">
              <a:lnSpc>
                <a:spcPct val="15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Level 2: Protect  the  vehicle’s  internal  network  against  a compromised ECU</a:t>
            </a:r>
            <a:endParaRPr>
              <a:solidFill>
                <a:srgbClr val="FFFFFF"/>
              </a:solidFill>
              <a:latin typeface="Times New Roman"/>
              <a:ea typeface="Times New Roman"/>
              <a:cs typeface="Times New Roman"/>
              <a:sym typeface="Times New Roman"/>
            </a:endParaRPr>
          </a:p>
          <a:p>
            <a:pPr indent="-342900" lvl="0" marL="457200" marR="0" rtl="0">
              <a:lnSpc>
                <a:spcPct val="15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Level 3: Detect the compromise of an  ECU</a:t>
            </a:r>
            <a:endParaRPr>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